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8" r:id="rId2"/>
    <p:sldId id="315" r:id="rId3"/>
    <p:sldId id="316" r:id="rId4"/>
    <p:sldId id="317" r:id="rId5"/>
    <p:sldId id="335" r:id="rId6"/>
    <p:sldId id="319" r:id="rId7"/>
    <p:sldId id="336" r:id="rId8"/>
    <p:sldId id="320" r:id="rId9"/>
    <p:sldId id="321" r:id="rId10"/>
    <p:sldId id="322" r:id="rId11"/>
    <p:sldId id="323" r:id="rId12"/>
    <p:sldId id="343" r:id="rId13"/>
    <p:sldId id="344" r:id="rId14"/>
    <p:sldId id="345" r:id="rId15"/>
    <p:sldId id="346" r:id="rId16"/>
    <p:sldId id="347" r:id="rId17"/>
    <p:sldId id="348" r:id="rId18"/>
    <p:sldId id="349" r:id="rId19"/>
    <p:sldId id="324" r:id="rId20"/>
    <p:sldId id="325" r:id="rId21"/>
    <p:sldId id="326" r:id="rId22"/>
    <p:sldId id="327" r:id="rId23"/>
    <p:sldId id="328" r:id="rId24"/>
    <p:sldId id="329" r:id="rId25"/>
    <p:sldId id="332" r:id="rId26"/>
    <p:sldId id="350" r:id="rId27"/>
    <p:sldId id="351" r:id="rId28"/>
    <p:sldId id="330" r:id="rId29"/>
    <p:sldId id="331" r:id="rId30"/>
    <p:sldId id="333" r:id="rId31"/>
    <p:sldId id="341" r:id="rId32"/>
    <p:sldId id="334" r:id="rId33"/>
    <p:sldId id="342" r:id="rId34"/>
    <p:sldId id="337" r:id="rId35"/>
    <p:sldId id="340" r:id="rId36"/>
    <p:sldId id="352" r:id="rId37"/>
    <p:sldId id="353" r:id="rId38"/>
    <p:sldId id="338" r:id="rId39"/>
    <p:sldId id="33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2">
          <p15:clr>
            <a:srgbClr val="A4A3A4"/>
          </p15:clr>
        </p15:guide>
        <p15:guide id="2" pos="39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AAC3"/>
    <a:srgbClr val="6F82C3"/>
    <a:srgbClr val="655823"/>
    <a:srgbClr val="136EB7"/>
    <a:srgbClr val="1363B3"/>
    <a:srgbClr val="1363A1"/>
    <a:srgbClr val="FEC24E"/>
    <a:srgbClr val="275EA1"/>
    <a:srgbClr val="1733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63" autoAdjust="0"/>
    <p:restoredTop sz="94672" autoAdjust="0"/>
  </p:normalViewPr>
  <p:slideViewPr>
    <p:cSldViewPr snapToGrid="0">
      <p:cViewPr varScale="1">
        <p:scale>
          <a:sx n="68" d="100"/>
          <a:sy n="68" d="100"/>
        </p:scale>
        <p:origin x="204" y="48"/>
      </p:cViewPr>
      <p:guideLst>
        <p:guide orient="horz" pos="2192"/>
        <p:guide pos="39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FCC79B-3B94-4478-A3CD-42246F0D93A3}" type="datetimeFigureOut">
              <a:rPr lang="en-US" smtClean="0"/>
              <a:pPr/>
              <a:t>9/12/2019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762803-90DA-4686-BEA1-40D6F494C719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000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842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341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9140" y="497114"/>
            <a:ext cx="5094514" cy="5863772"/>
          </a:xfrm>
          <a:custGeom>
            <a:avLst/>
            <a:gdLst>
              <a:gd name="connsiteX0" fmla="*/ 0 w 5094514"/>
              <a:gd name="connsiteY0" fmla="*/ 0 h 5863772"/>
              <a:gd name="connsiteX1" fmla="*/ 5094514 w 5094514"/>
              <a:gd name="connsiteY1" fmla="*/ 0 h 5863772"/>
              <a:gd name="connsiteX2" fmla="*/ 5094514 w 5094514"/>
              <a:gd name="connsiteY2" fmla="*/ 5863772 h 5863772"/>
              <a:gd name="connsiteX3" fmla="*/ 0 w 5094514"/>
              <a:gd name="connsiteY3" fmla="*/ 5863772 h 586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94514" h="5863772">
                <a:moveTo>
                  <a:pt x="0" y="0"/>
                </a:moveTo>
                <a:lnTo>
                  <a:pt x="5094514" y="0"/>
                </a:lnTo>
                <a:lnTo>
                  <a:pt x="5094514" y="5863772"/>
                </a:lnTo>
                <a:lnTo>
                  <a:pt x="0" y="586377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18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5">
            <a:extLst>
              <a:ext uri="{FF2B5EF4-FFF2-40B4-BE49-F238E27FC236}">
                <a16:creationId xmlns="" xmlns:a16="http://schemas.microsoft.com/office/drawing/2014/main" id="{06870A52-0502-B541-AB69-A5E70EE6D3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5018" y="1787236"/>
            <a:ext cx="3408220" cy="4045528"/>
          </a:xfrm>
          <a:custGeom>
            <a:avLst/>
            <a:gdLst>
              <a:gd name="connsiteX0" fmla="*/ 0 w 3408220"/>
              <a:gd name="connsiteY0" fmla="*/ 0 h 4045528"/>
              <a:gd name="connsiteX1" fmla="*/ 3408220 w 3408220"/>
              <a:gd name="connsiteY1" fmla="*/ 0 h 4045528"/>
              <a:gd name="connsiteX2" fmla="*/ 3408220 w 3408220"/>
              <a:gd name="connsiteY2" fmla="*/ 4045528 h 4045528"/>
              <a:gd name="connsiteX3" fmla="*/ 0 w 3408220"/>
              <a:gd name="connsiteY3" fmla="*/ 4045528 h 404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8220" h="4045528">
                <a:moveTo>
                  <a:pt x="0" y="0"/>
                </a:moveTo>
                <a:lnTo>
                  <a:pt x="3408220" y="0"/>
                </a:lnTo>
                <a:lnTo>
                  <a:pt x="3408220" y="4045528"/>
                </a:lnTo>
                <a:lnTo>
                  <a:pt x="0" y="4045528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6">
            <a:extLst>
              <a:ext uri="{FF2B5EF4-FFF2-40B4-BE49-F238E27FC236}">
                <a16:creationId xmlns="" xmlns:a16="http://schemas.microsoft.com/office/drawing/2014/main" id="{AA748A7D-0A14-D540-BA1E-23DA40F63C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39491" y="1787237"/>
            <a:ext cx="3560619" cy="1945195"/>
          </a:xfrm>
          <a:custGeom>
            <a:avLst/>
            <a:gdLst>
              <a:gd name="connsiteX0" fmla="*/ 0 w 3560619"/>
              <a:gd name="connsiteY0" fmla="*/ 0 h 1945195"/>
              <a:gd name="connsiteX1" fmla="*/ 3560619 w 3560619"/>
              <a:gd name="connsiteY1" fmla="*/ 0 h 1945195"/>
              <a:gd name="connsiteX2" fmla="*/ 3560619 w 3560619"/>
              <a:gd name="connsiteY2" fmla="*/ 1945195 h 1945195"/>
              <a:gd name="connsiteX3" fmla="*/ 0 w 3560619"/>
              <a:gd name="connsiteY3" fmla="*/ 1945195 h 1945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0619" h="1945195">
                <a:moveTo>
                  <a:pt x="0" y="0"/>
                </a:moveTo>
                <a:lnTo>
                  <a:pt x="3560619" y="0"/>
                </a:lnTo>
                <a:lnTo>
                  <a:pt x="3560619" y="1945195"/>
                </a:lnTo>
                <a:lnTo>
                  <a:pt x="0" y="194519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Picture Placeholder 17">
            <a:extLst>
              <a:ext uri="{FF2B5EF4-FFF2-40B4-BE49-F238E27FC236}">
                <a16:creationId xmlns="" xmlns:a16="http://schemas.microsoft.com/office/drawing/2014/main" id="{528C4D14-832B-A148-90A8-81D37E34D1E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39491" y="3887570"/>
            <a:ext cx="3560619" cy="1945195"/>
          </a:xfrm>
          <a:custGeom>
            <a:avLst/>
            <a:gdLst>
              <a:gd name="connsiteX0" fmla="*/ 0 w 3560619"/>
              <a:gd name="connsiteY0" fmla="*/ 0 h 1945195"/>
              <a:gd name="connsiteX1" fmla="*/ 3560619 w 3560619"/>
              <a:gd name="connsiteY1" fmla="*/ 0 h 1945195"/>
              <a:gd name="connsiteX2" fmla="*/ 3560619 w 3560619"/>
              <a:gd name="connsiteY2" fmla="*/ 1945195 h 1945195"/>
              <a:gd name="connsiteX3" fmla="*/ 0 w 3560619"/>
              <a:gd name="connsiteY3" fmla="*/ 1945195 h 1945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0619" h="1945195">
                <a:moveTo>
                  <a:pt x="0" y="0"/>
                </a:moveTo>
                <a:lnTo>
                  <a:pt x="3560619" y="0"/>
                </a:lnTo>
                <a:lnTo>
                  <a:pt x="3560619" y="1945195"/>
                </a:lnTo>
                <a:lnTo>
                  <a:pt x="0" y="194519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icture Placeholder 14">
            <a:extLst>
              <a:ext uri="{FF2B5EF4-FFF2-40B4-BE49-F238E27FC236}">
                <a16:creationId xmlns="" xmlns:a16="http://schemas.microsoft.com/office/drawing/2014/main" id="{6FE3467B-219A-744D-9ECF-B5C3BBE096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66363" y="1787237"/>
            <a:ext cx="3560619" cy="1945195"/>
          </a:xfrm>
          <a:custGeom>
            <a:avLst/>
            <a:gdLst>
              <a:gd name="connsiteX0" fmla="*/ 0 w 3560619"/>
              <a:gd name="connsiteY0" fmla="*/ 0 h 1945195"/>
              <a:gd name="connsiteX1" fmla="*/ 3560619 w 3560619"/>
              <a:gd name="connsiteY1" fmla="*/ 0 h 1945195"/>
              <a:gd name="connsiteX2" fmla="*/ 3560619 w 3560619"/>
              <a:gd name="connsiteY2" fmla="*/ 1945195 h 1945195"/>
              <a:gd name="connsiteX3" fmla="*/ 0 w 3560619"/>
              <a:gd name="connsiteY3" fmla="*/ 1945195 h 1945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0619" h="1945195">
                <a:moveTo>
                  <a:pt x="0" y="0"/>
                </a:moveTo>
                <a:lnTo>
                  <a:pt x="3560619" y="0"/>
                </a:lnTo>
                <a:lnTo>
                  <a:pt x="3560619" y="1945195"/>
                </a:lnTo>
                <a:lnTo>
                  <a:pt x="0" y="194519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8">
            <a:extLst>
              <a:ext uri="{FF2B5EF4-FFF2-40B4-BE49-F238E27FC236}">
                <a16:creationId xmlns="" xmlns:a16="http://schemas.microsoft.com/office/drawing/2014/main" id="{A1416F4D-AD1A-594A-8BB4-A8714CCD96A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66363" y="3887570"/>
            <a:ext cx="3560619" cy="1945195"/>
          </a:xfrm>
          <a:custGeom>
            <a:avLst/>
            <a:gdLst>
              <a:gd name="connsiteX0" fmla="*/ 0 w 3560619"/>
              <a:gd name="connsiteY0" fmla="*/ 0 h 1945195"/>
              <a:gd name="connsiteX1" fmla="*/ 3560619 w 3560619"/>
              <a:gd name="connsiteY1" fmla="*/ 0 h 1945195"/>
              <a:gd name="connsiteX2" fmla="*/ 3560619 w 3560619"/>
              <a:gd name="connsiteY2" fmla="*/ 1945195 h 1945195"/>
              <a:gd name="connsiteX3" fmla="*/ 0 w 3560619"/>
              <a:gd name="connsiteY3" fmla="*/ 1945195 h 1945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0619" h="1945195">
                <a:moveTo>
                  <a:pt x="0" y="0"/>
                </a:moveTo>
                <a:lnTo>
                  <a:pt x="3560619" y="0"/>
                </a:lnTo>
                <a:lnTo>
                  <a:pt x="3560619" y="1945195"/>
                </a:lnTo>
                <a:lnTo>
                  <a:pt x="0" y="194519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909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72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70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1.png"/><Relationship Id="rId7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47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9.png"/><Relationship Id="rId7" Type="http://schemas.openxmlformats.org/officeDocument/2006/relationships/image" Target="../media/image5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1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62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49.png"/><Relationship Id="rId7" Type="http://schemas.openxmlformats.org/officeDocument/2006/relationships/image" Target="../media/image65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.png"/><Relationship Id="rId7" Type="http://schemas.openxmlformats.org/officeDocument/2006/relationships/image" Target="../media/image74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png"/><Relationship Id="rId9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0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9.pn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9.png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6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1.png"/><Relationship Id="rId7" Type="http://schemas.openxmlformats.org/officeDocument/2006/relationships/image" Target="../media/image8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1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-3746500" y="-3213100"/>
            <a:ext cx="12368213" cy="12368213"/>
          </a:xfrm>
          <a:prstGeom prst="ellipse">
            <a:avLst/>
          </a:prstGeom>
          <a:solidFill>
            <a:srgbClr val="1363B3">
              <a:alpha val="40000"/>
            </a:srgbClr>
          </a:solidFill>
          <a:ln w="12700">
            <a:noFill/>
            <a:miter lim="400000"/>
            <a:headEnd/>
            <a:tailEnd/>
          </a:ln>
        </p:spPr>
        <p:txBody>
          <a:bodyPr lIns="38100" tIns="38100" rIns="38100" bIns="38100" anchor="ctr">
            <a:prstTxWarp prst="textNoShape">
              <a:avLst/>
            </a:prstTxWarp>
            <a:spAutoFit/>
          </a:bodyPr>
          <a:lstStyle/>
          <a:p>
            <a:pPr eaLnBrk="1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74861" y="-184045"/>
            <a:ext cx="12498008" cy="7205386"/>
          </a:xfrm>
          <a:prstGeom prst="rect">
            <a:avLst/>
          </a:prstGeom>
          <a:solidFill>
            <a:srgbClr val="17335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Oval 12"/>
          <p:cNvSpPr>
            <a:spLocks noChangeArrowheads="1"/>
          </p:cNvSpPr>
          <p:nvPr/>
        </p:nvSpPr>
        <p:spPr bwMode="auto">
          <a:xfrm>
            <a:off x="-2136775" y="-1708150"/>
            <a:ext cx="9223375" cy="9223375"/>
          </a:xfrm>
          <a:prstGeom prst="ellipse">
            <a:avLst/>
          </a:prstGeom>
          <a:solidFill>
            <a:srgbClr val="275EA1">
              <a:alpha val="10000"/>
            </a:srgbClr>
          </a:solidFill>
          <a:ln w="12700">
            <a:noFill/>
            <a:miter lim="400000"/>
            <a:headEnd/>
            <a:tailEnd/>
          </a:ln>
        </p:spPr>
        <p:txBody>
          <a:bodyPr lIns="38100" tIns="38100" rIns="38100" bIns="38100" anchor="ctr">
            <a:prstTxWarp prst="textNoShape">
              <a:avLst/>
            </a:prstTxWarp>
            <a:spAutoFit/>
          </a:bodyPr>
          <a:lstStyle/>
          <a:p>
            <a:pPr eaLnBrk="1"/>
            <a:endParaRPr lang="en-US" dirty="0"/>
          </a:p>
        </p:txBody>
      </p:sp>
      <p:sp>
        <p:nvSpPr>
          <p:cNvPr id="14" name="Oval 11"/>
          <p:cNvSpPr>
            <a:spLocks noChangeArrowheads="1"/>
          </p:cNvSpPr>
          <p:nvPr/>
        </p:nvSpPr>
        <p:spPr bwMode="auto">
          <a:xfrm>
            <a:off x="-1128712" y="-669925"/>
            <a:ext cx="7207250" cy="7205663"/>
          </a:xfrm>
          <a:prstGeom prst="ellipse">
            <a:avLst/>
          </a:prstGeom>
          <a:solidFill>
            <a:srgbClr val="275EA1">
              <a:alpha val="10000"/>
            </a:srgbClr>
          </a:solidFill>
          <a:ln w="12700">
            <a:noFill/>
            <a:miter lim="400000"/>
            <a:headEnd/>
            <a:tailEnd/>
          </a:ln>
        </p:spPr>
        <p:txBody>
          <a:bodyPr lIns="38100" tIns="38100" rIns="38100" bIns="38100" anchor="ctr">
            <a:prstTxWarp prst="textNoShape">
              <a:avLst/>
            </a:prstTxWarp>
            <a:spAutoFit/>
          </a:bodyPr>
          <a:lstStyle/>
          <a:p>
            <a:pPr eaLnBrk="1"/>
            <a:endParaRPr lang="en-US" dirty="0"/>
          </a:p>
        </p:txBody>
      </p:sp>
      <p:pic>
        <p:nvPicPr>
          <p:cNvPr id="11" name="Picture 10" descr="grupotren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423" y="2118488"/>
            <a:ext cx="9296478" cy="19270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7532420" y="3707058"/>
            <a:ext cx="522686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136EB7"/>
                </a:solidFill>
                <a:latin typeface="Arial"/>
                <a:ea typeface="Adler" charset="0"/>
                <a:cs typeface="Adler" charset="0"/>
              </a:rPr>
              <a:t>MEDIA KIT </a:t>
            </a:r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2019</a:t>
            </a:r>
          </a:p>
          <a:p>
            <a:endParaRPr lang="en-US" sz="3400" b="1" i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9" name="Oval 13"/>
          <p:cNvSpPr>
            <a:spLocks noChangeArrowheads="1"/>
          </p:cNvSpPr>
          <p:nvPr/>
        </p:nvSpPr>
        <p:spPr bwMode="auto">
          <a:xfrm>
            <a:off x="-3594100" y="-3060700"/>
            <a:ext cx="12368213" cy="12368213"/>
          </a:xfrm>
          <a:prstGeom prst="ellipse">
            <a:avLst/>
          </a:prstGeom>
          <a:solidFill>
            <a:srgbClr val="1363B3">
              <a:alpha val="6000"/>
            </a:srgbClr>
          </a:solidFill>
          <a:ln w="12700">
            <a:noFill/>
            <a:miter lim="400000"/>
            <a:headEnd/>
            <a:tailEnd/>
          </a:ln>
        </p:spPr>
        <p:txBody>
          <a:bodyPr lIns="38100" tIns="38100" rIns="38100" bIns="38100" anchor="ctr">
            <a:prstTxWarp prst="textNoShape">
              <a:avLst/>
            </a:prstTxWarp>
            <a:spAutoFit/>
          </a:bodyPr>
          <a:lstStyle/>
          <a:p>
            <a:pPr eaLnBrk="1"/>
            <a:endParaRPr lang="en-US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1776" y="6063915"/>
            <a:ext cx="1200014" cy="84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6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5945" y="775786"/>
            <a:ext cx="8718845" cy="5038702"/>
          </a:xfrm>
          <a:prstGeom prst="rect">
            <a:avLst/>
          </a:prstGeom>
        </p:spPr>
      </p:pic>
      <p:pic>
        <p:nvPicPr>
          <p:cNvPr id="14" name="Picture 13" descr="Untitled-2.png"/>
          <p:cNvPicPr>
            <a:picLocks noChangeAspect="1"/>
          </p:cNvPicPr>
          <p:nvPr/>
        </p:nvPicPr>
        <p:blipFill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36" y="866140"/>
            <a:ext cx="11082528" cy="57607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1079500" y="248427"/>
            <a:ext cx="10642600" cy="61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REVISTA SEGUE VIAGEM </a:t>
            </a:r>
            <a:r>
              <a:rPr lang="es-ES_tradnl" sz="34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- ANUNCIOS</a:t>
            </a:r>
            <a:endParaRPr lang="es-ES_tradnl" sz="34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pic>
        <p:nvPicPr>
          <p:cNvPr id="13" name="Picture 12" descr="Untitled-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52" y="400812"/>
            <a:ext cx="574548" cy="428829"/>
          </a:xfrm>
          <a:prstGeom prst="rect">
            <a:avLst/>
          </a:prstGeom>
        </p:spPr>
      </p:pic>
      <p:pic>
        <p:nvPicPr>
          <p:cNvPr id="7" name="Picture 6" descr="app-store-logo-C07D44823E-seeklogo.co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" y="6040966"/>
            <a:ext cx="1545166" cy="550333"/>
          </a:xfrm>
          <a:prstGeom prst="rect">
            <a:avLst/>
          </a:prstGeom>
        </p:spPr>
      </p:pic>
      <p:pic>
        <p:nvPicPr>
          <p:cNvPr id="8" name="Picture 7" descr="app-store-logo-C07D44823E-seeklogo.co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0400" y="6045200"/>
            <a:ext cx="1502833" cy="508000"/>
          </a:xfrm>
          <a:prstGeom prst="rect">
            <a:avLst/>
          </a:prstGeom>
        </p:spPr>
      </p:pic>
      <p:pic>
        <p:nvPicPr>
          <p:cNvPr id="10" name="Picture 9" descr="grupotrend.png"/>
          <p:cNvPicPr>
            <a:picLocks noChangeAspect="1"/>
          </p:cNvPicPr>
          <p:nvPr/>
        </p:nvPicPr>
        <p:blipFill>
          <a:blip r:embed="rId7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6" name="Picture 5" descr="Magazine-Mockup-Cover-Opening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4359" y="3781675"/>
            <a:ext cx="5187641" cy="488950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9105900" y="-1042"/>
            <a:ext cx="34076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dirty="0" smtClean="0"/>
              <a:t>ENCARTE</a:t>
            </a:r>
          </a:p>
          <a:p>
            <a:r>
              <a:rPr lang="es-ES_tradnl" sz="1100" dirty="0" smtClean="0"/>
              <a:t>Promocional</a:t>
            </a:r>
          </a:p>
          <a:p>
            <a:r>
              <a:rPr lang="es-ES_tradnl" sz="1100" dirty="0" smtClean="0"/>
              <a:t>Encarte dentro o fuera de la revista</a:t>
            </a:r>
          </a:p>
          <a:p>
            <a:r>
              <a:rPr lang="es-ES_tradnl" sz="1100" dirty="0" smtClean="0"/>
              <a:t>Tamaño variable</a:t>
            </a:r>
          </a:p>
          <a:p>
            <a:endParaRPr lang="es-ES_tradnl" sz="1100" dirty="0" smtClean="0"/>
          </a:p>
          <a:p>
            <a:r>
              <a:rPr lang="es-ES_tradnl" sz="1100" dirty="0" smtClean="0"/>
              <a:t>MEDIA PÁGINA HORIZONTAL </a:t>
            </a:r>
          </a:p>
          <a:p>
            <a:r>
              <a:rPr lang="es-ES_tradnl" sz="1100" dirty="0" smtClean="0"/>
              <a:t>½ página horizontal</a:t>
            </a:r>
          </a:p>
          <a:p>
            <a:r>
              <a:rPr lang="es-ES_tradnl" sz="1100" dirty="0" smtClean="0"/>
              <a:t>Tamaño: 210 x 140 mm</a:t>
            </a:r>
          </a:p>
          <a:p>
            <a:endParaRPr lang="es-ES_tradnl" sz="1100" dirty="0" smtClean="0"/>
          </a:p>
          <a:p>
            <a:r>
              <a:rPr lang="es-ES_tradnl" sz="1100" dirty="0" smtClean="0">
                <a:solidFill>
                  <a:schemeClr val="tx1"/>
                </a:solidFill>
              </a:rPr>
              <a:t>FAJA</a:t>
            </a:r>
          </a:p>
          <a:p>
            <a:r>
              <a:rPr lang="es-ES_tradnl" sz="1100" dirty="0" smtClean="0">
                <a:solidFill>
                  <a:schemeClr val="tx1"/>
                </a:solidFill>
              </a:rPr>
              <a:t>Pieza que envuelve la portada y contraportada de la revista</a:t>
            </a:r>
          </a:p>
          <a:p>
            <a:r>
              <a:rPr lang="es-ES_tradnl" sz="1100" dirty="0" smtClean="0">
                <a:solidFill>
                  <a:schemeClr val="tx1"/>
                </a:solidFill>
              </a:rPr>
              <a:t>Tamaño: 530 x 100 mm</a:t>
            </a:r>
          </a:p>
          <a:p>
            <a:endParaRPr lang="es-ES_tradnl" sz="1100" dirty="0" smtClean="0"/>
          </a:p>
          <a:p>
            <a:r>
              <a:rPr lang="es-ES_tradnl" sz="1100" dirty="0" smtClean="0"/>
              <a:t>HORIZONTAL PIE DE PÁGINA</a:t>
            </a:r>
          </a:p>
          <a:p>
            <a:r>
              <a:rPr lang="es-ES_tradnl" sz="1100" dirty="0" smtClean="0"/>
              <a:t>Pie de página</a:t>
            </a:r>
          </a:p>
          <a:p>
            <a:r>
              <a:rPr lang="es-ES_tradnl" sz="1100" dirty="0" smtClean="0"/>
              <a:t>Tamaño: 210 x 93 mm</a:t>
            </a:r>
          </a:p>
          <a:p>
            <a:endParaRPr lang="es-ES_tradnl" sz="1100" dirty="0" smtClean="0"/>
          </a:p>
          <a:p>
            <a:r>
              <a:rPr lang="es-ES_tradnl" sz="1100" dirty="0" smtClean="0"/>
              <a:t>UM TERCIO DE PÁGINA VERTICAL</a:t>
            </a:r>
          </a:p>
          <a:p>
            <a:r>
              <a:rPr lang="es-ES_tradnl" sz="1100" dirty="0" smtClean="0"/>
              <a:t>1/3 página </a:t>
            </a:r>
          </a:p>
          <a:p>
            <a:r>
              <a:rPr lang="es-ES_tradnl" sz="1100" dirty="0" smtClean="0"/>
              <a:t>Tamaño: 70 x 280 mm</a:t>
            </a:r>
          </a:p>
          <a:p>
            <a:endParaRPr lang="es-ES_tradnl" sz="1100" dirty="0" smtClean="0"/>
          </a:p>
          <a:p>
            <a:r>
              <a:rPr lang="es-ES_tradnl" sz="1100" dirty="0" smtClean="0"/>
              <a:t>PIE DE PÁGINA</a:t>
            </a:r>
          </a:p>
          <a:p>
            <a:r>
              <a:rPr lang="es-ES_tradnl" sz="1100" dirty="0" smtClean="0"/>
              <a:t>1/3 pie de página horizontal</a:t>
            </a:r>
            <a:endParaRPr lang="es-ES_tradnl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Untitled-2.png"/>
          <p:cNvPicPr>
            <a:picLocks noChangeAspect="1"/>
          </p:cNvPicPr>
          <p:nvPr/>
        </p:nvPicPr>
        <p:blipFill>
          <a:blip r:embed="rId2">
            <a:alphaModFix amt="8000"/>
          </a:blip>
          <a:stretch>
            <a:fillRect/>
          </a:stretch>
        </p:blipFill>
        <p:spPr>
          <a:xfrm>
            <a:off x="288036" y="866140"/>
            <a:ext cx="11082528" cy="57607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1079500" y="248427"/>
            <a:ext cx="10642600" cy="61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SEGUE VIAGEM DIGITAL</a:t>
            </a:r>
            <a:endParaRPr lang="en-US" sz="34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pic>
        <p:nvPicPr>
          <p:cNvPr id="13" name="Picture 12" descr="Untitled-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52" y="400812"/>
            <a:ext cx="574548" cy="428829"/>
          </a:xfrm>
          <a:prstGeom prst="rect">
            <a:avLst/>
          </a:prstGeom>
        </p:spPr>
      </p:pic>
      <p:pic>
        <p:nvPicPr>
          <p:cNvPr id="10" name="Picture 9" descr="shutterstock_582599098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5819" y="1107186"/>
            <a:ext cx="9434119" cy="616991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254000" y="919489"/>
            <a:ext cx="1159510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Portal de información y entretenimiento para profesionales de Turismo y viajeros. En su contenido están más de 1.600 hoteles de Brasil y del mundo, blog de viaje, guía de viajes, </a:t>
            </a:r>
            <a:r>
              <a:rPr lang="es-E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vídeos </a:t>
            </a:r>
            <a:r>
              <a:rPr lang="es-E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exclusivos y productos como alquiler de casas en Florida, cruceros y alquiler de coches.</a:t>
            </a:r>
            <a:endParaRPr lang="en-US" sz="1700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rot="10800000" flipV="1">
            <a:off x="7340600" y="2870200"/>
            <a:ext cx="673100" cy="5334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grupotrend.png"/>
          <p:cNvPicPr>
            <a:picLocks noChangeAspect="1"/>
          </p:cNvPicPr>
          <p:nvPr/>
        </p:nvPicPr>
        <p:blipFill>
          <a:blip r:embed="rId5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sp>
        <p:nvSpPr>
          <p:cNvPr id="15" name="Rectangle 17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8062468" y="3283176"/>
            <a:ext cx="233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smtClean="0">
                <a:solidFill>
                  <a:srgbClr val="10AAC3"/>
                </a:solidFill>
                <a:latin typeface="Arial"/>
                <a:ea typeface="Adler" charset="0"/>
                <a:cs typeface="Adler" charset="0"/>
              </a:rPr>
              <a:t>1,25</a:t>
            </a:r>
          </a:p>
        </p:txBody>
      </p:sp>
      <p:sp>
        <p:nvSpPr>
          <p:cNvPr id="16" name="Rectangle 19"/>
          <p:cNvSpPr/>
          <p:nvPr/>
        </p:nvSpPr>
        <p:spPr bwMode="auto">
          <a:xfrm>
            <a:off x="8360863" y="3477252"/>
            <a:ext cx="2753741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Páginas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por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sesión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17" name="Rectangle 18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8079232" y="2635476"/>
            <a:ext cx="233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smtClean="0">
                <a:solidFill>
                  <a:srgbClr val="10AAC3"/>
                </a:solidFill>
                <a:latin typeface="Arial"/>
                <a:ea typeface="Adler" charset="0"/>
                <a:cs typeface="Adler" charset="0"/>
              </a:rPr>
              <a:t>213.000</a:t>
            </a:r>
          </a:p>
        </p:txBody>
      </p:sp>
      <p:sp>
        <p:nvSpPr>
          <p:cNvPr id="19" name="Rectangle 21"/>
          <p:cNvSpPr/>
          <p:nvPr/>
        </p:nvSpPr>
        <p:spPr bwMode="auto">
          <a:xfrm>
            <a:off x="9808431" y="2830059"/>
            <a:ext cx="2357373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Visitas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de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página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/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mes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22" name="Rectangle 23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8089900" y="2008289"/>
            <a:ext cx="23368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smtClean="0">
                <a:solidFill>
                  <a:srgbClr val="10AAC3"/>
                </a:solidFill>
                <a:latin typeface="Arial"/>
                <a:ea typeface="Adler" charset="0"/>
                <a:cs typeface="Adler" charset="0"/>
              </a:rPr>
              <a:t>185.000</a:t>
            </a:r>
          </a:p>
        </p:txBody>
      </p:sp>
      <p:sp>
        <p:nvSpPr>
          <p:cNvPr id="23" name="Rectangle 24"/>
          <p:cNvSpPr/>
          <p:nvPr/>
        </p:nvSpPr>
        <p:spPr bwMode="auto">
          <a:xfrm>
            <a:off x="9229657" y="2215956"/>
            <a:ext cx="285515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Visitantes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únicos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/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mes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24" name="Rectangle 26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8082787" y="3918176"/>
            <a:ext cx="1876495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smtClean="0">
                <a:solidFill>
                  <a:srgbClr val="10AAC3"/>
                </a:solidFill>
                <a:latin typeface="Arial"/>
                <a:ea typeface="Adler" charset="0"/>
                <a:cs typeface="Adler" charset="0"/>
              </a:rPr>
              <a:t>01:46</a:t>
            </a:r>
          </a:p>
        </p:txBody>
      </p:sp>
      <p:sp>
        <p:nvSpPr>
          <p:cNvPr id="25" name="Rectangle 27"/>
          <p:cNvSpPr/>
          <p:nvPr/>
        </p:nvSpPr>
        <p:spPr bwMode="auto">
          <a:xfrm>
            <a:off x="9183444" y="4112252"/>
            <a:ext cx="2827611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Tiempo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promedio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/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minutos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Untitled-2.png"/>
          <p:cNvPicPr>
            <a:picLocks noChangeAspect="1"/>
          </p:cNvPicPr>
          <p:nvPr/>
        </p:nvPicPr>
        <p:blipFill>
          <a:blip r:embed="rId2">
            <a:alphaModFix amt="8000"/>
          </a:blip>
          <a:stretch>
            <a:fillRect/>
          </a:stretch>
        </p:blipFill>
        <p:spPr>
          <a:xfrm>
            <a:off x="288036" y="866140"/>
            <a:ext cx="11082528" cy="5760720"/>
          </a:xfrm>
          <a:prstGeom prst="rect">
            <a:avLst/>
          </a:prstGeom>
        </p:spPr>
      </p:pic>
      <p:pic>
        <p:nvPicPr>
          <p:cNvPr id="16" name="Picture 15" descr="Device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6100" y="1577658"/>
            <a:ext cx="11087100" cy="56359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1079500" y="248427"/>
            <a:ext cx="10642600" cy="61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MEDIOS SOCIALES</a:t>
            </a:r>
            <a:endParaRPr lang="es-ES_tradnl" sz="34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pic>
        <p:nvPicPr>
          <p:cNvPr id="13" name="Picture 12" descr="Untitled-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52" y="400812"/>
            <a:ext cx="574548" cy="42882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254000" y="919489"/>
            <a:ext cx="115951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_tradnl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Semana temática exclusiva para el destino o producto en Facebook, Instagram y Twitter.</a:t>
            </a:r>
          </a:p>
        </p:txBody>
      </p:sp>
      <p:cxnSp>
        <p:nvCxnSpPr>
          <p:cNvPr id="21" name="Straight Connector 20"/>
          <p:cNvCxnSpPr/>
          <p:nvPr/>
        </p:nvCxnSpPr>
        <p:spPr>
          <a:xfrm rot="10800000" flipV="1">
            <a:off x="11671300" y="-1485900"/>
            <a:ext cx="673100" cy="5334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grupotrend.png"/>
          <p:cNvPicPr>
            <a:picLocks noChangeAspect="1"/>
          </p:cNvPicPr>
          <p:nvPr/>
        </p:nvPicPr>
        <p:blipFill>
          <a:blip r:embed="rId5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8051800" y="2646487"/>
            <a:ext cx="233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3500" b="1" dirty="0" smtClean="0">
                <a:solidFill>
                  <a:srgbClr val="10AAC3"/>
                </a:solidFill>
                <a:latin typeface="Arial"/>
                <a:ea typeface="Adler" charset="0"/>
                <a:cs typeface="Adler" charset="0"/>
              </a:rPr>
              <a:t>15.000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9677400" y="2840562"/>
            <a:ext cx="15494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_tradnl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alcance/mes</a:t>
            </a:r>
            <a:endParaRPr lang="es-ES_tradnl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137400" y="2827862"/>
            <a:ext cx="20955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900" b="1" dirty="0" smtClean="0">
                <a:solidFill>
                  <a:srgbClr val="10AAC3"/>
                </a:solidFill>
                <a:latin typeface="Arial"/>
                <a:cs typeface="Arial"/>
              </a:rPr>
              <a:t>Twitter:</a:t>
            </a:r>
            <a:endParaRPr lang="en-US" sz="1900" b="1" dirty="0">
              <a:solidFill>
                <a:srgbClr val="10AAC3"/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8445500" y="1998787"/>
            <a:ext cx="233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3500" b="1" dirty="0" smtClean="0">
                <a:solidFill>
                  <a:srgbClr val="10AAC3"/>
                </a:solidFill>
                <a:latin typeface="Arial"/>
                <a:ea typeface="Adler" charset="0"/>
                <a:cs typeface="Adler" charset="0"/>
              </a:rPr>
              <a:t>100.000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10251248" y="2205562"/>
            <a:ext cx="15494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_tradnl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alcance/mes</a:t>
            </a:r>
            <a:endParaRPr lang="es-ES_tradnl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7162800" y="2154762"/>
            <a:ext cx="20955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900" b="1" dirty="0" smtClean="0">
                <a:solidFill>
                  <a:srgbClr val="10AAC3"/>
                </a:solidFill>
                <a:latin typeface="Arial"/>
                <a:cs typeface="Arial"/>
              </a:rPr>
              <a:t>Instagram:</a:t>
            </a:r>
            <a:endParaRPr lang="en-US" sz="1900" b="1" dirty="0">
              <a:solidFill>
                <a:srgbClr val="10AAC3"/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8407400" y="1371600"/>
            <a:ext cx="23368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3500" b="1" dirty="0" smtClean="0">
                <a:solidFill>
                  <a:srgbClr val="10AAC3"/>
                </a:solidFill>
                <a:latin typeface="Arial"/>
                <a:ea typeface="Adler" charset="0"/>
                <a:cs typeface="Adler" charset="0"/>
              </a:rPr>
              <a:t>430.000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10017952" y="1591169"/>
            <a:ext cx="15494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seguidores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7162800" y="1544370"/>
            <a:ext cx="20955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900" b="1" dirty="0" smtClean="0">
                <a:solidFill>
                  <a:srgbClr val="10AAC3"/>
                </a:solidFill>
                <a:latin typeface="Arial"/>
                <a:cs typeface="Arial"/>
              </a:rPr>
              <a:t>Facebook:</a:t>
            </a:r>
            <a:endParaRPr lang="en-US" sz="1900" b="1" dirty="0">
              <a:solidFill>
                <a:srgbClr val="10AAC3"/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8255000" y="3281487"/>
            <a:ext cx="1181100" cy="630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3500" b="1" dirty="0" smtClean="0">
                <a:solidFill>
                  <a:srgbClr val="10AAC3"/>
                </a:solidFill>
                <a:latin typeface="Arial"/>
                <a:ea typeface="Adler" charset="0"/>
                <a:cs typeface="Adler" charset="0"/>
              </a:rPr>
              <a:t>80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8509000" y="3475562"/>
            <a:ext cx="15494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_tradnl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vídeos</a:t>
            </a:r>
            <a:endParaRPr lang="es-ES_tradnl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7175500" y="3424762"/>
            <a:ext cx="20955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900" b="1" dirty="0" smtClean="0">
                <a:solidFill>
                  <a:srgbClr val="10AAC3"/>
                </a:solidFill>
                <a:latin typeface="Arial"/>
                <a:cs typeface="Arial"/>
              </a:rPr>
              <a:t>YouTube:</a:t>
            </a:r>
            <a:endParaRPr lang="en-US" sz="1900" b="1" dirty="0">
              <a:solidFill>
                <a:srgbClr val="10AAC3"/>
              </a:solidFill>
              <a:latin typeface="Arial"/>
              <a:ea typeface="Dosis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Untitled-2.png"/>
          <p:cNvPicPr>
            <a:picLocks noChangeAspect="1"/>
          </p:cNvPicPr>
          <p:nvPr/>
        </p:nvPicPr>
        <p:blipFill>
          <a:blip r:embed="rId2">
            <a:alphaModFix amt="8000"/>
          </a:blip>
          <a:stretch>
            <a:fillRect/>
          </a:stretch>
        </p:blipFill>
        <p:spPr>
          <a:xfrm>
            <a:off x="288036" y="866140"/>
            <a:ext cx="11082528" cy="57607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1079500" y="248427"/>
            <a:ext cx="106426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MEDIOS SOCIALES </a:t>
            </a:r>
            <a:r>
              <a:rPr lang="en-US" sz="34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INSTAGRAM</a:t>
            </a:r>
            <a:endParaRPr lang="en-US" sz="2800" b="1" i="1" dirty="0" smtClean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  <a:p>
            <a:endParaRPr lang="en-US" sz="34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pic>
        <p:nvPicPr>
          <p:cNvPr id="13" name="Picture 12" descr="Untitled-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52" y="400812"/>
            <a:ext cx="574548" cy="42882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254000" y="919489"/>
            <a:ext cx="115951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_tradnl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Postaje con más “Me gusta”:</a:t>
            </a:r>
          </a:p>
        </p:txBody>
      </p:sp>
      <p:cxnSp>
        <p:nvCxnSpPr>
          <p:cNvPr id="21" name="Straight Connector 20"/>
          <p:cNvCxnSpPr/>
          <p:nvPr/>
        </p:nvCxnSpPr>
        <p:spPr>
          <a:xfrm rot="10800000" flipV="1">
            <a:off x="11671300" y="-1485900"/>
            <a:ext cx="673100" cy="5334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grupotrend.png"/>
          <p:cNvPicPr>
            <a:picLocks noChangeAspect="1"/>
          </p:cNvPicPr>
          <p:nvPr/>
        </p:nvPicPr>
        <p:blipFill>
          <a:blip r:embed="rId4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23" name="Picture 22" descr="Untitled-1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600" y="248427"/>
            <a:ext cx="6366708" cy="790133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6986308" y="2316287"/>
            <a:ext cx="43801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2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92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8.800</a:t>
            </a:r>
            <a:endParaRPr lang="en-US" sz="5900" b="1" dirty="0" smtClean="0">
              <a:solidFill>
                <a:srgbClr val="17335C"/>
              </a:solidFill>
              <a:latin typeface="Arial"/>
              <a:ea typeface="Adler" charset="0"/>
              <a:cs typeface="Adler" charset="0"/>
            </a:endParaRP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6489700" y="3634518"/>
            <a:ext cx="4089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_tradnl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Me gusta</a:t>
            </a:r>
            <a:endParaRPr lang="es-ES_tradnl" sz="16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rot="10800000" flipV="1">
            <a:off x="5753100" y="3175000"/>
            <a:ext cx="1066800" cy="2413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23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7011054" y="3887438"/>
            <a:ext cx="43801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2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92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20.000</a:t>
            </a:r>
            <a:endParaRPr lang="en-US" sz="5900" b="1" dirty="0" smtClean="0">
              <a:solidFill>
                <a:srgbClr val="17335C"/>
              </a:solidFill>
              <a:latin typeface="Arial"/>
              <a:ea typeface="Adler" charset="0"/>
              <a:cs typeface="Adler" charset="0"/>
            </a:endParaRP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cxnSp>
        <p:nvCxnSpPr>
          <p:cNvPr id="16" name="Straight Connector 25"/>
          <p:cNvCxnSpPr/>
          <p:nvPr/>
        </p:nvCxnSpPr>
        <p:spPr>
          <a:xfrm flipH="1" flipV="1">
            <a:off x="5753100" y="4590785"/>
            <a:ext cx="1105554" cy="23509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4"/>
          <p:cNvSpPr/>
          <p:nvPr/>
        </p:nvSpPr>
        <p:spPr bwMode="auto">
          <a:xfrm>
            <a:off x="8158872" y="5175543"/>
            <a:ext cx="4089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Personas alcanzadas</a:t>
            </a:r>
            <a:endParaRPr lang="es-ES_tradnl" sz="16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Untitled-2.png"/>
          <p:cNvPicPr>
            <a:picLocks noChangeAspect="1"/>
          </p:cNvPicPr>
          <p:nvPr/>
        </p:nvPicPr>
        <p:blipFill>
          <a:blip r:embed="rId2">
            <a:alphaModFix amt="8000"/>
          </a:blip>
          <a:stretch>
            <a:fillRect/>
          </a:stretch>
        </p:blipFill>
        <p:spPr>
          <a:xfrm>
            <a:off x="288036" y="866140"/>
            <a:ext cx="11082528" cy="5760720"/>
          </a:xfrm>
          <a:prstGeom prst="rect">
            <a:avLst/>
          </a:prstGeom>
        </p:spPr>
      </p:pic>
      <p:pic>
        <p:nvPicPr>
          <p:cNvPr id="16" name="Picture 15" descr="Untitled-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43050" y="878618"/>
            <a:ext cx="9399509" cy="6502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1079500" y="248427"/>
            <a:ext cx="106426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MEDIOS SOCIALES </a:t>
            </a:r>
            <a:r>
              <a:rPr lang="es-ES_tradnl" sz="34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FACEBOOK</a:t>
            </a:r>
            <a:endParaRPr lang="es-ES_tradnl" sz="2800" b="1" i="1" dirty="0" smtClean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  <a:p>
            <a:endParaRPr lang="es-ES_tradnl" sz="34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pic>
        <p:nvPicPr>
          <p:cNvPr id="13" name="Picture 12" descr="Untitled-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52" y="400812"/>
            <a:ext cx="574548" cy="42882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254000" y="919489"/>
            <a:ext cx="115951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_tradnl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Postaje con más “Me gusta”:</a:t>
            </a:r>
          </a:p>
        </p:txBody>
      </p:sp>
      <p:cxnSp>
        <p:nvCxnSpPr>
          <p:cNvPr id="21" name="Straight Connector 20"/>
          <p:cNvCxnSpPr/>
          <p:nvPr/>
        </p:nvCxnSpPr>
        <p:spPr>
          <a:xfrm rot="10800000" flipV="1">
            <a:off x="11671300" y="-1485900"/>
            <a:ext cx="673100" cy="5334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grupotrend.png"/>
          <p:cNvPicPr>
            <a:picLocks noChangeAspect="1"/>
          </p:cNvPicPr>
          <p:nvPr/>
        </p:nvPicPr>
        <p:blipFill>
          <a:blip r:embed="rId5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6833908" y="1224087"/>
            <a:ext cx="43801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2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92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3.300</a:t>
            </a:r>
            <a:endParaRPr lang="en-US" sz="5900" b="1" dirty="0" smtClean="0">
              <a:solidFill>
                <a:srgbClr val="17335C"/>
              </a:solidFill>
              <a:latin typeface="Arial"/>
              <a:ea typeface="Adler" charset="0"/>
              <a:cs typeface="Adler" charset="0"/>
            </a:endParaRP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6337300" y="2542318"/>
            <a:ext cx="4089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_tradnl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Me gusta</a:t>
            </a:r>
            <a:endParaRPr lang="es-ES_tradnl" sz="16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rot="10800000" flipV="1">
            <a:off x="6959600" y="2819400"/>
            <a:ext cx="609600" cy="5588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8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6337300" y="2980250"/>
            <a:ext cx="56628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2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92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212.000</a:t>
            </a:r>
            <a:endParaRPr lang="en-US" sz="5900" b="1" dirty="0" smtClean="0">
              <a:solidFill>
                <a:srgbClr val="17335C"/>
              </a:solidFill>
              <a:latin typeface="Arial"/>
              <a:ea typeface="Adler" charset="0"/>
              <a:cs typeface="Adler" charset="0"/>
            </a:endParaRPr>
          </a:p>
          <a:p>
            <a:pPr algn="r"/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8" name="Rectangle 24"/>
          <p:cNvSpPr/>
          <p:nvPr/>
        </p:nvSpPr>
        <p:spPr bwMode="auto">
          <a:xfrm>
            <a:off x="9491942" y="4304645"/>
            <a:ext cx="25159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Personas alcanzadas</a:t>
            </a:r>
            <a:endParaRPr lang="es-ES_tradnl" sz="16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utterstock_1178256307 [Converted].png"/>
          <p:cNvPicPr>
            <a:picLocks noChangeAspect="1"/>
          </p:cNvPicPr>
          <p:nvPr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4240" y="-508000"/>
            <a:ext cx="12705880" cy="83566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7496" y="405889"/>
            <a:ext cx="13619485" cy="7002380"/>
          </a:xfrm>
          <a:prstGeom prst="rect">
            <a:avLst/>
          </a:prstGeom>
        </p:spPr>
      </p:pic>
      <p:pic>
        <p:nvPicPr>
          <p:cNvPr id="12" name="Picture 11" descr="Untitled-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" y="355600"/>
            <a:ext cx="618289" cy="4699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977900" y="248427"/>
            <a:ext cx="112141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TREND VIAGENS </a:t>
            </a:r>
            <a:r>
              <a:rPr lang="en-US" sz="34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BANNERS</a:t>
            </a:r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218344" y="3006483"/>
            <a:ext cx="1400485" cy="605664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8" name="Picture 17" descr="grupotrend.png"/>
          <p:cNvPicPr>
            <a:picLocks noChangeAspect="1"/>
          </p:cNvPicPr>
          <p:nvPr/>
        </p:nvPicPr>
        <p:blipFill>
          <a:blip r:embed="rId5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sp>
        <p:nvSpPr>
          <p:cNvPr id="19" name="Rectangle 15"/>
          <p:cNvSpPr/>
          <p:nvPr/>
        </p:nvSpPr>
        <p:spPr>
          <a:xfrm>
            <a:off x="8035917" y="3018370"/>
            <a:ext cx="2072342" cy="605664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Rectangle 15"/>
          <p:cNvSpPr/>
          <p:nvPr/>
        </p:nvSpPr>
        <p:spPr>
          <a:xfrm>
            <a:off x="8035917" y="1565102"/>
            <a:ext cx="3586024" cy="1281482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u="sng" dirty="0"/>
          </a:p>
        </p:txBody>
      </p:sp>
      <p:sp>
        <p:nvSpPr>
          <p:cNvPr id="17" name="Rectangle 16"/>
          <p:cNvSpPr/>
          <p:nvPr/>
        </p:nvSpPr>
        <p:spPr bwMode="auto">
          <a:xfrm>
            <a:off x="7707439" y="2015712"/>
            <a:ext cx="427027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100" b="1" dirty="0" smtClean="0">
                <a:solidFill>
                  <a:schemeClr val="bg1"/>
                </a:solidFill>
                <a:latin typeface="Arial"/>
                <a:cs typeface="Arial"/>
              </a:rPr>
              <a:t>Banner 1</a:t>
            </a:r>
            <a:endParaRPr lang="en-US" sz="2100" b="1" dirty="0">
              <a:solidFill>
                <a:schemeClr val="bg1"/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21" name="Rectangle 16"/>
          <p:cNvSpPr/>
          <p:nvPr/>
        </p:nvSpPr>
        <p:spPr bwMode="auto">
          <a:xfrm>
            <a:off x="8350172" y="3087002"/>
            <a:ext cx="145299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Banner</a:t>
            </a:r>
            <a:r>
              <a:rPr lang="en-US" sz="2100" b="1" dirty="0" smtClean="0">
                <a:solidFill>
                  <a:schemeClr val="bg1"/>
                </a:solidFill>
                <a:latin typeface="Arial"/>
                <a:cs typeface="Arial"/>
              </a:rPr>
              <a:t> 2</a:t>
            </a:r>
            <a:endParaRPr lang="en-US" sz="2100" b="1" dirty="0">
              <a:solidFill>
                <a:schemeClr val="bg1"/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22" name="Rectangle 16"/>
          <p:cNvSpPr/>
          <p:nvPr/>
        </p:nvSpPr>
        <p:spPr bwMode="auto">
          <a:xfrm>
            <a:off x="10218344" y="3081717"/>
            <a:ext cx="145299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Banner</a:t>
            </a:r>
            <a:r>
              <a:rPr lang="en-US" sz="2100" b="1" dirty="0" smtClean="0">
                <a:solidFill>
                  <a:schemeClr val="bg1"/>
                </a:solidFill>
                <a:latin typeface="Arial"/>
                <a:cs typeface="Arial"/>
              </a:rPr>
              <a:t> 3</a:t>
            </a:r>
            <a:endParaRPr lang="en-US" sz="2100" b="1" dirty="0">
              <a:solidFill>
                <a:schemeClr val="bg1"/>
              </a:solidFill>
              <a:latin typeface="Arial"/>
              <a:ea typeface="Dosis" charset="0"/>
              <a:cs typeface="Arial"/>
            </a:endParaRPr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6"/>
          <a:srcRect b="20066"/>
          <a:stretch/>
        </p:blipFill>
        <p:spPr>
          <a:xfrm>
            <a:off x="629927" y="1554980"/>
            <a:ext cx="6577247" cy="4269046"/>
          </a:xfrm>
          <a:prstGeom prst="rect">
            <a:avLst/>
          </a:prstGeom>
        </p:spPr>
      </p:pic>
      <p:sp>
        <p:nvSpPr>
          <p:cNvPr id="24" name="Rectangle 17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7926771" y="4866495"/>
            <a:ext cx="233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smtClean="0">
                <a:solidFill>
                  <a:srgbClr val="10AAC3"/>
                </a:solidFill>
                <a:latin typeface="Arial"/>
                <a:ea typeface="Adler" charset="0"/>
                <a:cs typeface="Adler" charset="0"/>
              </a:rPr>
              <a:t>5,54</a:t>
            </a:r>
          </a:p>
        </p:txBody>
      </p:sp>
      <p:sp>
        <p:nvSpPr>
          <p:cNvPr id="25" name="Rectangle 19"/>
          <p:cNvSpPr/>
          <p:nvPr/>
        </p:nvSpPr>
        <p:spPr bwMode="auto">
          <a:xfrm>
            <a:off x="8182962" y="5060571"/>
            <a:ext cx="2753741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7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Páginas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por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sesión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26" name="Rectangle 18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7943535" y="4218795"/>
            <a:ext cx="233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smtClean="0">
                <a:solidFill>
                  <a:srgbClr val="10AAC3"/>
                </a:solidFill>
                <a:latin typeface="Arial"/>
                <a:ea typeface="Adler" charset="0"/>
                <a:cs typeface="Adler" charset="0"/>
              </a:rPr>
              <a:t>290.000</a:t>
            </a:r>
          </a:p>
        </p:txBody>
      </p:sp>
      <p:sp>
        <p:nvSpPr>
          <p:cNvPr id="27" name="Rectangle 21"/>
          <p:cNvSpPr/>
          <p:nvPr/>
        </p:nvSpPr>
        <p:spPr bwMode="auto">
          <a:xfrm>
            <a:off x="9664512" y="4413378"/>
            <a:ext cx="294952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V</a:t>
            </a:r>
            <a:r>
              <a:rPr lang="en-US" sz="17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isitas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de </a:t>
            </a:r>
            <a:r>
              <a:rPr lang="en-US" sz="17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página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/</a:t>
            </a:r>
            <a:r>
              <a:rPr lang="en-US" sz="17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mes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28" name="Rectangle 23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7954203" y="3591608"/>
            <a:ext cx="23368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smtClean="0">
                <a:solidFill>
                  <a:srgbClr val="10AAC3"/>
                </a:solidFill>
                <a:latin typeface="Arial"/>
                <a:ea typeface="Adler" charset="0"/>
                <a:cs typeface="Adler" charset="0"/>
              </a:rPr>
              <a:t>270.000</a:t>
            </a:r>
          </a:p>
        </p:txBody>
      </p:sp>
      <p:sp>
        <p:nvSpPr>
          <p:cNvPr id="29" name="Rectangle 24"/>
          <p:cNvSpPr/>
          <p:nvPr/>
        </p:nvSpPr>
        <p:spPr bwMode="auto">
          <a:xfrm>
            <a:off x="9546123" y="3774602"/>
            <a:ext cx="2392871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7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Visitantes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7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únicos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/</a:t>
            </a:r>
            <a:r>
              <a:rPr lang="en-US" sz="17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mes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30" name="Rectangle 26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7947090" y="5501495"/>
            <a:ext cx="1876495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smtClean="0">
                <a:solidFill>
                  <a:srgbClr val="10AAC3"/>
                </a:solidFill>
                <a:latin typeface="Arial"/>
                <a:ea typeface="Adler" charset="0"/>
                <a:cs typeface="Adler" charset="0"/>
              </a:rPr>
              <a:t>08:32</a:t>
            </a:r>
          </a:p>
        </p:txBody>
      </p:sp>
      <p:sp>
        <p:nvSpPr>
          <p:cNvPr id="31" name="Rectangle 27"/>
          <p:cNvSpPr/>
          <p:nvPr/>
        </p:nvSpPr>
        <p:spPr bwMode="auto">
          <a:xfrm>
            <a:off x="9194423" y="5695570"/>
            <a:ext cx="268829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7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Tiempo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promedio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/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minutos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349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utterstock_1178256307 [Converted].png"/>
          <p:cNvPicPr>
            <a:picLocks noChangeAspect="1"/>
          </p:cNvPicPr>
          <p:nvPr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4240" y="-508000"/>
            <a:ext cx="12705880" cy="83566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67" y="589553"/>
            <a:ext cx="12192000" cy="6268447"/>
          </a:xfrm>
          <a:prstGeom prst="rect">
            <a:avLst/>
          </a:prstGeom>
        </p:spPr>
      </p:pic>
      <p:pic>
        <p:nvPicPr>
          <p:cNvPr id="12" name="Picture 11" descr="Untitled-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" y="355600"/>
            <a:ext cx="618289" cy="4699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977900" y="248427"/>
            <a:ext cx="112141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PÁGINA DE LOGIN </a:t>
            </a:r>
            <a:r>
              <a:rPr lang="en-US" sz="34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BANNERS</a:t>
            </a:r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7750509" y="2590841"/>
            <a:ext cx="43801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66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565mil</a:t>
            </a: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908438" y="3553853"/>
            <a:ext cx="30724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_tradnl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Promedio de accesos mensuales</a:t>
            </a:r>
            <a:endParaRPr lang="es-ES_tradnl" sz="16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pic>
        <p:nvPicPr>
          <p:cNvPr id="18" name="Picture 17" descr="grupotrend.png"/>
          <p:cNvPicPr>
            <a:picLocks noChangeAspect="1"/>
          </p:cNvPicPr>
          <p:nvPr/>
        </p:nvPicPr>
        <p:blipFill>
          <a:blip r:embed="rId5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sp>
        <p:nvSpPr>
          <p:cNvPr id="20" name="Rectangle 15"/>
          <p:cNvSpPr/>
          <p:nvPr/>
        </p:nvSpPr>
        <p:spPr>
          <a:xfrm>
            <a:off x="6131339" y="1461149"/>
            <a:ext cx="5837748" cy="968152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u="sng" dirty="0"/>
          </a:p>
        </p:txBody>
      </p:sp>
      <p:sp>
        <p:nvSpPr>
          <p:cNvPr id="17" name="Rectangle 16"/>
          <p:cNvSpPr/>
          <p:nvPr/>
        </p:nvSpPr>
        <p:spPr bwMode="auto">
          <a:xfrm>
            <a:off x="6846165" y="1714568"/>
            <a:ext cx="38227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2100" b="1" dirty="0" smtClean="0">
                <a:solidFill>
                  <a:schemeClr val="bg1"/>
                </a:solidFill>
                <a:latin typeface="Arial"/>
                <a:cs typeface="Arial"/>
              </a:rPr>
              <a:t>Banner superior fijo</a:t>
            </a:r>
            <a:endParaRPr lang="es-ES_tradnl" sz="2100" b="1" dirty="0">
              <a:solidFill>
                <a:schemeClr val="bg1"/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23" name="Rectangle 15"/>
          <p:cNvSpPr/>
          <p:nvPr/>
        </p:nvSpPr>
        <p:spPr>
          <a:xfrm>
            <a:off x="6253459" y="2617900"/>
            <a:ext cx="1374930" cy="113688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u="sng" dirty="0"/>
          </a:p>
        </p:txBody>
      </p:sp>
      <p:sp>
        <p:nvSpPr>
          <p:cNvPr id="24" name="Rectangle 16"/>
          <p:cNvSpPr/>
          <p:nvPr/>
        </p:nvSpPr>
        <p:spPr bwMode="auto">
          <a:xfrm>
            <a:off x="6131339" y="2655428"/>
            <a:ext cx="137493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2100" b="1" dirty="0" smtClean="0">
                <a:solidFill>
                  <a:schemeClr val="bg1"/>
                </a:solidFill>
                <a:latin typeface="Arial"/>
                <a:cs typeface="Arial"/>
              </a:rPr>
              <a:t>Banner medio fijo</a:t>
            </a:r>
            <a:endParaRPr lang="es-ES_tradnl" sz="2100" b="1" dirty="0">
              <a:solidFill>
                <a:schemeClr val="bg1"/>
              </a:solidFill>
              <a:latin typeface="Arial"/>
              <a:ea typeface="Dosis" charset="0"/>
              <a:cs typeface="Arial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6"/>
          <a:srcRect l="3680" t="1884" r="1" b="3930"/>
          <a:stretch/>
        </p:blipFill>
        <p:spPr>
          <a:xfrm>
            <a:off x="138644" y="1600200"/>
            <a:ext cx="5627146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29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utterstock_1178256307 [Converted].png"/>
          <p:cNvPicPr>
            <a:picLocks noChangeAspect="1"/>
          </p:cNvPicPr>
          <p:nvPr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4240" y="-508000"/>
            <a:ext cx="12705880" cy="83566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534" y="556203"/>
            <a:ext cx="12192000" cy="6268447"/>
          </a:xfrm>
          <a:prstGeom prst="rect">
            <a:avLst/>
          </a:prstGeom>
        </p:spPr>
      </p:pic>
      <p:pic>
        <p:nvPicPr>
          <p:cNvPr id="12" name="Picture 11" descr="Untitled-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" y="355600"/>
            <a:ext cx="618289" cy="4699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977900" y="248427"/>
            <a:ext cx="112141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NATREND </a:t>
            </a:r>
            <a:r>
              <a:rPr lang="en-US" sz="34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BANNER POP-UP</a:t>
            </a:r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7864980" y="3619030"/>
            <a:ext cx="43801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66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365mil</a:t>
            </a: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8022909" y="4582042"/>
            <a:ext cx="30724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_tradnl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Promedio de accesos mensuales</a:t>
            </a:r>
            <a:endParaRPr lang="es-ES_tradnl" sz="16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pic>
        <p:nvPicPr>
          <p:cNvPr id="18" name="Picture 17" descr="grupotrend.png"/>
          <p:cNvPicPr>
            <a:picLocks noChangeAspect="1"/>
          </p:cNvPicPr>
          <p:nvPr/>
        </p:nvPicPr>
        <p:blipFill>
          <a:blip r:embed="rId5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837685" y="1915562"/>
            <a:ext cx="3198726" cy="1551207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u="sng" dirty="0"/>
          </a:p>
        </p:txBody>
      </p:sp>
      <p:sp>
        <p:nvSpPr>
          <p:cNvPr id="19" name="Rectangle 16"/>
          <p:cNvSpPr/>
          <p:nvPr/>
        </p:nvSpPr>
        <p:spPr bwMode="auto">
          <a:xfrm>
            <a:off x="7301910" y="2483416"/>
            <a:ext cx="427027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100" b="1" dirty="0" smtClean="0">
                <a:solidFill>
                  <a:schemeClr val="bg1"/>
                </a:solidFill>
                <a:latin typeface="Arial"/>
                <a:cs typeface="Arial"/>
              </a:rPr>
              <a:t>Banner pop-up</a:t>
            </a:r>
            <a:endParaRPr lang="en-US" sz="2100" b="1" dirty="0">
              <a:solidFill>
                <a:schemeClr val="bg1"/>
              </a:solidFill>
              <a:latin typeface="Arial"/>
              <a:ea typeface="Dosis" charset="0"/>
              <a:cs typeface="Arial"/>
            </a:endParaRPr>
          </a:p>
        </p:txBody>
      </p:sp>
      <p:cxnSp>
        <p:nvCxnSpPr>
          <p:cNvPr id="21" name="Straight Connector 12"/>
          <p:cNvCxnSpPr/>
          <p:nvPr/>
        </p:nvCxnSpPr>
        <p:spPr>
          <a:xfrm flipH="1">
            <a:off x="6206321" y="2898914"/>
            <a:ext cx="1509954" cy="56785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183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utterstock_1178256307 [Converted].png"/>
          <p:cNvPicPr>
            <a:picLocks noChangeAspect="1"/>
          </p:cNvPicPr>
          <p:nvPr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4240" y="-508000"/>
            <a:ext cx="12705880" cy="83566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2924" y="638676"/>
            <a:ext cx="12192000" cy="6268447"/>
          </a:xfrm>
          <a:prstGeom prst="rect">
            <a:avLst/>
          </a:prstGeom>
        </p:spPr>
      </p:pic>
      <p:pic>
        <p:nvPicPr>
          <p:cNvPr id="12" name="Picture 11" descr="Untitled-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" y="355600"/>
            <a:ext cx="618289" cy="4699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977900" y="248427"/>
            <a:ext cx="112141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E-MAIL MARKETING</a:t>
            </a:r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8439727" y="2423235"/>
            <a:ext cx="43801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66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23mil</a:t>
            </a: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682736" y="3386247"/>
            <a:ext cx="30724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_tradnl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Agentes registrados</a:t>
            </a:r>
            <a:endParaRPr lang="es-ES_tradnl" sz="16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pic>
        <p:nvPicPr>
          <p:cNvPr id="18" name="Picture 17" descr="grupotrend.png"/>
          <p:cNvPicPr>
            <a:picLocks noChangeAspect="1"/>
          </p:cNvPicPr>
          <p:nvPr/>
        </p:nvPicPr>
        <p:blipFill>
          <a:blip r:embed="rId5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sp>
        <p:nvSpPr>
          <p:cNvPr id="14" name="Rectangle 9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8439727" y="3900975"/>
            <a:ext cx="43801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66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18%</a:t>
            </a: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7" name="Rectangle 10"/>
          <p:cNvSpPr/>
          <p:nvPr/>
        </p:nvSpPr>
        <p:spPr bwMode="auto">
          <a:xfrm>
            <a:off x="8703858" y="4863987"/>
            <a:ext cx="20985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_tradnl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Promedio de apertura</a:t>
            </a:r>
            <a:endParaRPr lang="es-ES_tradnl" sz="16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cxnSp>
        <p:nvCxnSpPr>
          <p:cNvPr id="20" name="Straight Connector 12"/>
          <p:cNvCxnSpPr/>
          <p:nvPr/>
        </p:nvCxnSpPr>
        <p:spPr>
          <a:xfrm flipH="1">
            <a:off x="7682736" y="3538184"/>
            <a:ext cx="1019691" cy="50232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40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utterstock_1178256307 [Converted].png"/>
          <p:cNvPicPr>
            <a:picLocks noChangeAspect="1"/>
          </p:cNvPicPr>
          <p:nvPr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4240" y="-508000"/>
            <a:ext cx="12705880" cy="8356600"/>
          </a:xfrm>
          <a:prstGeom prst="rect">
            <a:avLst/>
          </a:prstGeom>
        </p:spPr>
      </p:pic>
      <p:pic>
        <p:nvPicPr>
          <p:cNvPr id="6" name="Picture 5" descr="Mocku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07" y="695222"/>
            <a:ext cx="10941894" cy="6645377"/>
          </a:xfrm>
          <a:prstGeom prst="rect">
            <a:avLst/>
          </a:prstGeom>
        </p:spPr>
      </p:pic>
      <p:pic>
        <p:nvPicPr>
          <p:cNvPr id="12" name="Picture 11" descr="Untitled-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" y="355600"/>
            <a:ext cx="618289" cy="4699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977900" y="248427"/>
            <a:ext cx="112141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NATREND </a:t>
            </a:r>
            <a:r>
              <a:rPr lang="es-ES_tradnl" sz="34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NOTIFICACIONES PUSH</a:t>
            </a:r>
            <a:endParaRPr lang="es-ES_tradnl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7151408" y="3065587"/>
            <a:ext cx="43801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2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92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365</a:t>
            </a:r>
            <a:r>
              <a:rPr lang="en-US" sz="59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mil</a:t>
            </a: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858000" y="4383818"/>
            <a:ext cx="4089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_tradnl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Promedio de impresiones mensuales</a:t>
            </a:r>
            <a:endParaRPr lang="es-ES_tradnl" sz="16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4286250" y="2813050"/>
            <a:ext cx="2628900" cy="25146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946900" y="1219200"/>
            <a:ext cx="3822700" cy="1536700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Rectangle 16"/>
          <p:cNvSpPr/>
          <p:nvPr/>
        </p:nvSpPr>
        <p:spPr bwMode="auto">
          <a:xfrm>
            <a:off x="6946900" y="1761062"/>
            <a:ext cx="38227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2100" b="1" dirty="0" smtClean="0">
                <a:solidFill>
                  <a:schemeClr val="bg1"/>
                </a:solidFill>
                <a:latin typeface="Arial"/>
                <a:cs typeface="Arial"/>
              </a:rPr>
              <a:t>Notificaciones push</a:t>
            </a:r>
            <a:endParaRPr lang="es-ES_tradnl" sz="2100" b="1" dirty="0">
              <a:solidFill>
                <a:schemeClr val="bg1"/>
              </a:solidFill>
              <a:latin typeface="Arial"/>
              <a:ea typeface="Dosis" charset="0"/>
              <a:cs typeface="Arial"/>
            </a:endParaRPr>
          </a:p>
        </p:txBody>
      </p:sp>
      <p:pic>
        <p:nvPicPr>
          <p:cNvPr id="18" name="Picture 17" descr="grupotrend.png"/>
          <p:cNvPicPr>
            <a:picLocks noChangeAspect="1"/>
          </p:cNvPicPr>
          <p:nvPr/>
        </p:nvPicPr>
        <p:blipFill>
          <a:blip r:embed="rId5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sp>
        <p:nvSpPr>
          <p:cNvPr id="14" name="Rectangle 11"/>
          <p:cNvSpPr/>
          <p:nvPr/>
        </p:nvSpPr>
        <p:spPr bwMode="auto">
          <a:xfrm>
            <a:off x="7341254" y="5072532"/>
            <a:ext cx="40005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Comunicación directa con el agente de viajes en el momento de la compra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mapa.jpg"/>
          <p:cNvPicPr>
            <a:picLocks noChangeAspect="1"/>
          </p:cNvPicPr>
          <p:nvPr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-241300" y="0"/>
            <a:ext cx="12596402" cy="718843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565400" y="2018580"/>
            <a:ext cx="7588250" cy="2654266"/>
            <a:chOff x="1600200" y="2551981"/>
            <a:chExt cx="7588250" cy="2654266"/>
          </a:xfrm>
          <a:effectLst>
            <a:outerShdw blurRad="381000" dist="88900" dir="16200000">
              <a:schemeClr val="bg1">
                <a:alpha val="62000"/>
              </a:schemeClr>
            </a:outerShdw>
          </a:effectLst>
        </p:grpSpPr>
        <p:sp>
          <p:nvSpPr>
            <p:cNvPr id="33" name="TextBox 32"/>
            <p:cNvSpPr txBox="1"/>
            <p:nvPr/>
          </p:nvSpPr>
          <p:spPr>
            <a:xfrm>
              <a:off x="1778000" y="2551981"/>
              <a:ext cx="2743199" cy="2654266"/>
            </a:xfrm>
            <a:prstGeom prst="rect">
              <a:avLst/>
            </a:prstGeom>
            <a:noFill/>
          </p:spPr>
          <p:txBody>
            <a:bodyPr wrap="square" lIns="190195" tIns="95098" rIns="190195" bIns="95098" rtlCol="0">
              <a:spAutoFit/>
            </a:bodyPr>
            <a:lstStyle/>
            <a:p>
              <a:pPr algn="ctr"/>
              <a:r>
                <a:rPr lang="pt-BR" sz="16000" b="1" dirty="0" smtClean="0">
                  <a:solidFill>
                    <a:srgbClr val="FEC24E"/>
                  </a:solidFill>
                  <a:latin typeface="Arial"/>
                  <a:cs typeface="Arial"/>
                </a:rPr>
                <a:t>27</a:t>
              </a:r>
              <a:endParaRPr lang="pt-BR" sz="16000" b="1" dirty="0">
                <a:solidFill>
                  <a:srgbClr val="FEC24E"/>
                </a:solidFill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600200" y="4768520"/>
              <a:ext cx="3130550" cy="414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820"/>
                </a:lnSpc>
              </a:pPr>
              <a:r>
                <a:rPr lang="es-ES" b="1" cap="all" spc="100" dirty="0" smtClean="0">
                  <a:solidFill>
                    <a:srgbClr val="1363B3"/>
                  </a:solidFill>
                  <a:latin typeface="Arial"/>
                  <a:cs typeface="Arial"/>
                </a:rPr>
                <a:t>AÑOS DE EXPERIENCIA</a:t>
              </a:r>
              <a:endParaRPr lang="es-ES" b="1" cap="all" spc="100" dirty="0">
                <a:solidFill>
                  <a:srgbClr val="1363B3"/>
                </a:solidFill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134100" y="2551981"/>
              <a:ext cx="2743199" cy="2654266"/>
            </a:xfrm>
            <a:prstGeom prst="rect">
              <a:avLst/>
            </a:prstGeom>
            <a:noFill/>
          </p:spPr>
          <p:txBody>
            <a:bodyPr wrap="square" lIns="190195" tIns="95098" rIns="190195" bIns="95098" rtlCol="0">
              <a:spAutoFit/>
            </a:bodyPr>
            <a:lstStyle/>
            <a:p>
              <a:pPr algn="ctr"/>
              <a:r>
                <a:rPr lang="pt-BR" sz="16000" b="1" dirty="0" smtClean="0">
                  <a:solidFill>
                    <a:srgbClr val="FEC24E"/>
                  </a:solidFill>
                  <a:latin typeface="Arial"/>
                  <a:cs typeface="Arial"/>
                </a:rPr>
                <a:t>3</a:t>
              </a:r>
              <a:endParaRPr lang="pt-BR" sz="16000" b="1" dirty="0">
                <a:solidFill>
                  <a:srgbClr val="FEC24E"/>
                </a:solidFill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057900" y="4768520"/>
              <a:ext cx="3130550" cy="414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820"/>
                </a:lnSpc>
              </a:pPr>
              <a:r>
                <a:rPr lang="es-ES" b="1" cap="all" spc="100" dirty="0" smtClean="0">
                  <a:solidFill>
                    <a:srgbClr val="1363B3"/>
                  </a:solidFill>
                  <a:latin typeface="Arial"/>
                  <a:cs typeface="Arial"/>
                </a:rPr>
                <a:t>COMPAÑÍAS</a:t>
              </a:r>
              <a:endParaRPr lang="es-ES" b="1" cap="all" spc="100" dirty="0">
                <a:solidFill>
                  <a:srgbClr val="1363B3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10" name="Picture 30" descr="Untitled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977" y="591698"/>
            <a:ext cx="5199840" cy="1055468"/>
          </a:xfrm>
          <a:prstGeom prst="rect">
            <a:avLst/>
          </a:prstGeom>
        </p:spPr>
      </p:pic>
      <p:sp>
        <p:nvSpPr>
          <p:cNvPr id="11" name="TextBox 31"/>
          <p:cNvSpPr txBox="1"/>
          <p:nvPr/>
        </p:nvSpPr>
        <p:spPr>
          <a:xfrm>
            <a:off x="899364" y="5415674"/>
            <a:ext cx="103150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20"/>
              </a:lnSpc>
            </a:pPr>
            <a:r>
              <a:rPr lang="es-ES_tradnl" spc="2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Con 27 </a:t>
            </a:r>
            <a:r>
              <a:rPr lang="es-ES_tradnl" spc="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años de experiencia y parte de CVC Corp, GRUPO TREND tiene en su portafolio las herramientas más modernas del mercado, creadas exclusivamente para los agentes de viajes y socios comerciales. </a:t>
            </a:r>
            <a:endParaRPr lang="es-ES_tradnl" spc="2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0396" y="380695"/>
            <a:ext cx="2317814" cy="1637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utterstock_1178256307 [Converted].png"/>
          <p:cNvPicPr>
            <a:picLocks noChangeAspect="1"/>
          </p:cNvPicPr>
          <p:nvPr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440" y="-482600"/>
            <a:ext cx="12705880" cy="8356600"/>
          </a:xfrm>
          <a:prstGeom prst="rect">
            <a:avLst/>
          </a:prstGeom>
        </p:spPr>
      </p:pic>
      <p:pic>
        <p:nvPicPr>
          <p:cNvPr id="12" name="Picture 11" descr="Untitled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" y="355600"/>
            <a:ext cx="618289" cy="4699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977900" y="248427"/>
            <a:ext cx="112141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TRENDCURSOS</a:t>
            </a:r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4000" y="919489"/>
            <a:ext cx="1159510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_tradnl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Cursos de calificación en sistemas, productos, destinos, lenguas, portales y ventas, liderazgos y nuevos negocios. En ese ambiente de aprendizaje gratuito están disponibles podcastings, video clases y cursos interactivos. </a:t>
            </a:r>
          </a:p>
          <a:p>
            <a:pPr algn="just">
              <a:defRPr/>
            </a:pPr>
            <a:endParaRPr lang="es-ES_tradnl" sz="1700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4" name="Picture 13" descr="Untitled-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7587" y="1892300"/>
            <a:ext cx="5025817" cy="49656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7075208" y="1871787"/>
            <a:ext cx="27418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6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66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6.352</a:t>
            </a: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626100" y="2777062"/>
            <a:ext cx="40894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_tradnl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Usuarios registrados</a:t>
            </a:r>
            <a:endParaRPr lang="es-ES_tradnl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rot="10800000" flipV="1">
            <a:off x="6477000" y="3835400"/>
            <a:ext cx="647700" cy="508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7075208" y="3370387"/>
            <a:ext cx="27418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6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66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3.400</a:t>
            </a: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626100" y="4275662"/>
            <a:ext cx="40894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_tradnl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Accesos mensuales</a:t>
            </a:r>
            <a:endParaRPr lang="es-ES_tradnl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7075208" y="4881687"/>
            <a:ext cx="27418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6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66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74</a:t>
            </a:r>
          </a:p>
          <a:p>
            <a:pPr algn="r"/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626100" y="5786962"/>
            <a:ext cx="40894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Cursos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pic>
        <p:nvPicPr>
          <p:cNvPr id="29" name="Picture 28" descr="grupotrend.png"/>
          <p:cNvPicPr>
            <a:picLocks noChangeAspect="1"/>
          </p:cNvPicPr>
          <p:nvPr/>
        </p:nvPicPr>
        <p:blipFill>
          <a:blip r:embed="rId5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Untitled-2.png"/>
          <p:cNvPicPr>
            <a:picLocks noChangeAspect="1"/>
          </p:cNvPicPr>
          <p:nvPr/>
        </p:nvPicPr>
        <p:blipFill>
          <a:blip r:embed="rId2" cstate="screen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6899" y="2493663"/>
            <a:ext cx="6096001" cy="4961780"/>
          </a:xfrm>
          <a:prstGeom prst="rect">
            <a:avLst/>
          </a:prstGeom>
        </p:spPr>
      </p:pic>
      <p:pic>
        <p:nvPicPr>
          <p:cNvPr id="15" name="Picture 14" descr="shutterstock_1178256307 [Converted].png"/>
          <p:cNvPicPr>
            <a:picLocks noChangeAspect="1"/>
          </p:cNvPicPr>
          <p:nvPr/>
        </p:nvPicPr>
        <p:blipFill>
          <a:blip r:embed="rId3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60" y="-1498600"/>
            <a:ext cx="12705880" cy="8356600"/>
          </a:xfrm>
          <a:prstGeom prst="rect">
            <a:avLst/>
          </a:prstGeom>
        </p:spPr>
      </p:pic>
      <p:pic>
        <p:nvPicPr>
          <p:cNvPr id="12" name="Picture 11" descr="Untitled-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" y="355600"/>
            <a:ext cx="618289" cy="4699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977900" y="248427"/>
            <a:ext cx="112141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TRADE 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MERCADO &amp; EVENTOS Y PANROTAS</a:t>
            </a: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4000" y="919489"/>
            <a:ext cx="115951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Propagación </a:t>
            </a:r>
            <a:r>
              <a:rPr lang="es-E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de anuncios y promociones en banners en los sitios web de Panrotas y Mercado&amp;Eventos.</a:t>
            </a:r>
          </a:p>
          <a:p>
            <a:pPr algn="just">
              <a:defRPr/>
            </a:pPr>
            <a:endParaRPr lang="en-US" sz="1700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5" name="Picture 24" descr="Untitled-2.png"/>
          <p:cNvPicPr>
            <a:picLocks noChangeAspect="1"/>
          </p:cNvPicPr>
          <p:nvPr/>
        </p:nvPicPr>
        <p:blipFill>
          <a:blip r:embed="rId5">
            <a:alphaModFix amt="76000"/>
          </a:blip>
          <a:stretch>
            <a:fillRect/>
          </a:stretch>
        </p:blipFill>
        <p:spPr>
          <a:xfrm>
            <a:off x="219769" y="2471978"/>
            <a:ext cx="6168331" cy="502102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1461808" y="1871787"/>
            <a:ext cx="44944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PANROTAS</a:t>
            </a:r>
            <a:r>
              <a:rPr lang="en-US" sz="30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 +</a:t>
            </a:r>
            <a:r>
              <a:rPr lang="en-US" sz="28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278 mil</a:t>
            </a: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1206500" y="2332562"/>
            <a:ext cx="40894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Promedio de accesos mensuales</a:t>
            </a:r>
            <a:endParaRPr lang="es-ES_tradnl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6884708" y="1871787"/>
            <a:ext cx="38467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M&amp;E </a:t>
            </a:r>
            <a:r>
              <a:rPr lang="en-US" sz="30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28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360 mil</a:t>
            </a:r>
          </a:p>
          <a:p>
            <a:pPr algn="ctr"/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pic>
        <p:nvPicPr>
          <p:cNvPr id="33" name="Picture 32" descr="grupotrend.png"/>
          <p:cNvPicPr>
            <a:picLocks noChangeAspect="1"/>
          </p:cNvPicPr>
          <p:nvPr/>
        </p:nvPicPr>
        <p:blipFill>
          <a:blip r:embed="rId6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7053872" y="2298155"/>
            <a:ext cx="3583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_tradnl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Promedio de accesos mensuales</a:t>
            </a:r>
            <a:endParaRPr lang="es-ES_tradnl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shutterstock_695865433 [Converted].png"/>
          <p:cNvPicPr>
            <a:picLocks noChangeAspect="1"/>
          </p:cNvPicPr>
          <p:nvPr/>
        </p:nvPicPr>
        <p:blipFill>
          <a:blip r:embed="rId2" cstate="screen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9000" y="-5972323"/>
            <a:ext cx="14173200" cy="138750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927100" y="248427"/>
            <a:ext cx="112141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EVENTOS </a:t>
            </a:r>
            <a:r>
              <a:rPr lang="es-ES_tradnl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CONVENCIÓN DE VENTAS</a:t>
            </a: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4000" y="919489"/>
            <a:ext cx="11595100" cy="1082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  <a:defRPr/>
            </a:pPr>
            <a:r>
              <a:rPr lang="es-ES_tradnl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Participación y propagación de la marca en el evento que reúne la fuerza de Ventas TREND:</a:t>
            </a:r>
          </a:p>
          <a:p>
            <a:pPr>
              <a:spcBef>
                <a:spcPts val="400"/>
              </a:spcBef>
              <a:spcAft>
                <a:spcPts val="400"/>
              </a:spcAft>
              <a:defRPr/>
            </a:pPr>
            <a:r>
              <a:rPr lang="es-ES_tradnl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Más de 130 gerentes y ejecutivos de Ventas de Brasil.</a:t>
            </a:r>
          </a:p>
          <a:p>
            <a:pPr>
              <a:spcBef>
                <a:spcPts val="400"/>
              </a:spcBef>
              <a:spcAft>
                <a:spcPts val="400"/>
              </a:spcAft>
              <a:defRPr/>
            </a:pPr>
            <a:endParaRPr lang="en-US" sz="1700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4" name="Picture 13" descr="Untitled-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308786"/>
            <a:ext cx="474868" cy="491314"/>
          </a:xfrm>
          <a:prstGeom prst="rect">
            <a:avLst/>
          </a:prstGeom>
        </p:spPr>
      </p:pic>
      <p:pic>
        <p:nvPicPr>
          <p:cNvPr id="21" name="Picture 20" descr="Trend---Convenção-2018-(1492)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00" y="1651000"/>
            <a:ext cx="9570172" cy="44704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9005608" y="2405187"/>
            <a:ext cx="231009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7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7100" b="1" dirty="0" smtClean="0">
                <a:solidFill>
                  <a:srgbClr val="FF6600"/>
                </a:solidFill>
                <a:latin typeface="Arial"/>
                <a:ea typeface="Adler" charset="0"/>
                <a:cs typeface="Adler" charset="0"/>
              </a:rPr>
              <a:t>130</a:t>
            </a:r>
            <a:endParaRPr lang="en-US" sz="5900" b="1" dirty="0" smtClean="0">
              <a:solidFill>
                <a:srgbClr val="FF6600"/>
              </a:solidFill>
              <a:latin typeface="Arial"/>
              <a:ea typeface="Adler" charset="0"/>
              <a:cs typeface="Adler" charset="0"/>
            </a:endParaRP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7975600" y="3412062"/>
            <a:ext cx="46863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Gerentes y </a:t>
            </a:r>
            <a:br>
              <a:rPr lang="es-ES_tradnl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s-ES_tradnl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ejecutivos de Ventas</a:t>
            </a:r>
            <a:endParaRPr lang="es-ES_tradnl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rot="10800000" flipV="1">
            <a:off x="8001000" y="4292600"/>
            <a:ext cx="1181100" cy="7366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grupotrend.png"/>
          <p:cNvPicPr>
            <a:picLocks noChangeAspect="1"/>
          </p:cNvPicPr>
          <p:nvPr/>
        </p:nvPicPr>
        <p:blipFill>
          <a:blip r:embed="rId5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hutterstock_695865433 [Converted].png"/>
          <p:cNvPicPr>
            <a:picLocks noChangeAspect="1"/>
          </p:cNvPicPr>
          <p:nvPr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9000" y="-5972323"/>
            <a:ext cx="14173200" cy="138750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927100" y="248427"/>
            <a:ext cx="112141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EVENTOS </a:t>
            </a:r>
            <a:r>
              <a:rPr lang="es-ES_tradnl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AMIGOS DE TREND</a:t>
            </a: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4000" y="919489"/>
            <a:ext cx="1159510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_tradnl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Integrar y aproximar el GRUPO TREND de sus principales socios comerciales: esa es la intención de los Amigos de TREND, súper evento que cuenta con la presencia de agentes de viajes, socios, además de leyendas del fútbol brasileño.</a:t>
            </a:r>
          </a:p>
        </p:txBody>
      </p:sp>
      <p:pic>
        <p:nvPicPr>
          <p:cNvPr id="14" name="Picture 13" descr="Untitled-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308786"/>
            <a:ext cx="474868" cy="491314"/>
          </a:xfrm>
          <a:prstGeom prst="rect">
            <a:avLst/>
          </a:prstGeom>
        </p:spPr>
      </p:pic>
      <p:pic>
        <p:nvPicPr>
          <p:cNvPr id="10" name="Picture 9" descr="shutterstock_33066739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3299" y="2057400"/>
            <a:ext cx="7228893" cy="4178300"/>
          </a:xfrm>
          <a:prstGeom prst="rect">
            <a:avLst/>
          </a:prstGeom>
        </p:spPr>
      </p:pic>
      <p:pic>
        <p:nvPicPr>
          <p:cNvPr id="11" name="Picture 10" descr="Captura de Tela 2018-11-27 às 14.52.08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2540000"/>
            <a:ext cx="5029200" cy="29336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7445" y="4025900"/>
            <a:ext cx="2364510" cy="1574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5900" y="2348979"/>
            <a:ext cx="2374900" cy="15817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5100" y="2342685"/>
            <a:ext cx="2374900" cy="15817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7800" y="4042395"/>
            <a:ext cx="2349500" cy="1567098"/>
          </a:xfrm>
          <a:prstGeom prst="rect">
            <a:avLst/>
          </a:prstGeom>
        </p:spPr>
      </p:pic>
      <p:pic>
        <p:nvPicPr>
          <p:cNvPr id="18" name="Picture 17" descr="grupotrend.png"/>
          <p:cNvPicPr>
            <a:picLocks noChangeAspect="1"/>
          </p:cNvPicPr>
          <p:nvPr/>
        </p:nvPicPr>
        <p:blipFill>
          <a:blip r:embed="rId10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utterstock_695865433 [Converted].png"/>
          <p:cNvPicPr>
            <a:picLocks noChangeAspect="1"/>
          </p:cNvPicPr>
          <p:nvPr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9000" y="-5972323"/>
            <a:ext cx="14173200" cy="138750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927100" y="248427"/>
            <a:ext cx="112141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EVENTOS </a:t>
            </a:r>
            <a:r>
              <a:rPr lang="es-ES_tradnl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ENTRENA EL AGENTE</a:t>
            </a: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4000" y="919489"/>
            <a:ext cx="1159510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Entrenamientos de socios y destinos juntamente con TREND </a:t>
            </a:r>
            <a:r>
              <a:rPr lang="es-E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para presentación del destino o </a:t>
            </a:r>
            <a:r>
              <a:rPr lang="es-E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producto. Evento </a:t>
            </a:r>
            <a:r>
              <a:rPr lang="es-E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realizado para </a:t>
            </a:r>
            <a:r>
              <a:rPr lang="es-E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cerca de 40 agentes </a:t>
            </a:r>
            <a:r>
              <a:rPr lang="es-E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de viajes con </a:t>
            </a:r>
            <a:r>
              <a:rPr lang="es-E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el objetivo </a:t>
            </a:r>
            <a:r>
              <a:rPr lang="es-E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de incrementar las ventas.</a:t>
            </a:r>
            <a:r>
              <a:rPr lang="es-E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endParaRPr lang="es-ES" sz="17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algn="just"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 </a:t>
            </a:r>
          </a:p>
        </p:txBody>
      </p:sp>
      <p:pic>
        <p:nvPicPr>
          <p:cNvPr id="14" name="Picture 13" descr="Untitled-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308786"/>
            <a:ext cx="474868" cy="491314"/>
          </a:xfrm>
          <a:prstGeom prst="rect">
            <a:avLst/>
          </a:prstGeom>
        </p:spPr>
      </p:pic>
      <p:pic>
        <p:nvPicPr>
          <p:cNvPr id="19" name="Picture 18" descr="15-08-18 Treina Agente com Palm Beaches em Fortaleza (2).jpe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9931" y="2187239"/>
            <a:ext cx="3407835" cy="2555876"/>
          </a:xfrm>
          <a:prstGeom prst="rect">
            <a:avLst/>
          </a:prstGeom>
        </p:spPr>
      </p:pic>
      <p:pic>
        <p:nvPicPr>
          <p:cNvPr id="20" name="Picture 19" descr="18-10-18 - Treina Agente e Hard Rock em Bauru (4).jpe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2193860"/>
            <a:ext cx="5652206" cy="2561954"/>
          </a:xfrm>
          <a:prstGeom prst="rect">
            <a:avLst/>
          </a:prstGeom>
        </p:spPr>
      </p:pic>
      <p:pic>
        <p:nvPicPr>
          <p:cNvPr id="21" name="Picture 20" descr="Captura de Tela 2017-06-20 às 15.15.56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4451" y="2190597"/>
            <a:ext cx="1953782" cy="255404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2592108" y="4945500"/>
            <a:ext cx="261489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2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10200" b="1" dirty="0" smtClean="0">
                <a:solidFill>
                  <a:srgbClr val="FF6600"/>
                </a:solidFill>
                <a:latin typeface="Arial"/>
                <a:ea typeface="Adler" charset="0"/>
                <a:cs typeface="Adler" charset="0"/>
              </a:rPr>
              <a:t>85</a:t>
            </a: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622800" y="5577076"/>
            <a:ext cx="46863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21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Entrenamientos realizados en 2018</a:t>
            </a:r>
            <a:endParaRPr lang="es-ES_tradnl" sz="21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244600" y="4908214"/>
            <a:ext cx="1371600" cy="9144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grupotrend.png"/>
          <p:cNvPicPr>
            <a:picLocks noChangeAspect="1"/>
          </p:cNvPicPr>
          <p:nvPr/>
        </p:nvPicPr>
        <p:blipFill>
          <a:blip r:embed="rId7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utterstock_695865433 [Converted].png"/>
          <p:cNvPicPr>
            <a:picLocks noChangeAspect="1"/>
          </p:cNvPicPr>
          <p:nvPr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9000" y="-5972323"/>
            <a:ext cx="14173200" cy="138750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927100" y="248427"/>
            <a:ext cx="112141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EVENTOS </a:t>
            </a:r>
            <a:r>
              <a:rPr lang="es-ES_tradnl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ACCIONES DE RELACIÓN CON EL EMPLEADO</a:t>
            </a:r>
            <a:endParaRPr lang="es-ES_tradnl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4000" y="919488"/>
            <a:ext cx="117221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Eventos </a:t>
            </a:r>
            <a:r>
              <a:rPr lang="es-ES" sz="1700" kern="1100" spc="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con los socios comerciales </a:t>
            </a:r>
            <a:r>
              <a:rPr lang="es-ES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de TREND </a:t>
            </a:r>
            <a:r>
              <a:rPr lang="es-ES" sz="1700" kern="1100" spc="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y agentes de viajes con el objetivo de estimular el networking (socios comerciales + fuerza interna de </a:t>
            </a:r>
            <a:r>
              <a:rPr lang="es-ES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Ventas </a:t>
            </a:r>
            <a:r>
              <a:rPr lang="es-ES" sz="1700" kern="1100" spc="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+ área de </a:t>
            </a:r>
            <a:r>
              <a:rPr lang="es-ES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Atención). Tipos de eventos: happy </a:t>
            </a:r>
            <a:r>
              <a:rPr lang="es-ES" sz="1700" kern="1100" spc="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hours, cenas y </a:t>
            </a:r>
            <a:r>
              <a:rPr lang="es-ES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actividades de </a:t>
            </a:r>
            <a:r>
              <a:rPr lang="es-ES" sz="1700" kern="1100" spc="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entretenimiento, como boliche, carrera de kart y </a:t>
            </a:r>
            <a:r>
              <a:rPr lang="es-ES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Escape </a:t>
            </a:r>
            <a:r>
              <a:rPr lang="es-ES" sz="1700" kern="1100" spc="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60’. </a:t>
            </a:r>
          </a:p>
          <a:p>
            <a:pPr>
              <a:defRPr/>
            </a:pPr>
            <a:endParaRPr lang="en-US" sz="1700" kern="1100" spc="10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4" name="Picture 13" descr="Untitled-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308786"/>
            <a:ext cx="474868" cy="491314"/>
          </a:xfrm>
          <a:prstGeom prst="rect">
            <a:avLst/>
          </a:prstGeom>
        </p:spPr>
      </p:pic>
      <p:pic>
        <p:nvPicPr>
          <p:cNvPr id="7" name="Picture 6" descr="grupotrend.png"/>
          <p:cNvPicPr>
            <a:picLocks noChangeAspect="1"/>
          </p:cNvPicPr>
          <p:nvPr/>
        </p:nvPicPr>
        <p:blipFill>
          <a:blip r:embed="rId4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16" name="Picture 15" descr="4 - Evento Boteco Itinerante Interior Paulista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616" y="2222696"/>
            <a:ext cx="3206879" cy="2060105"/>
          </a:xfrm>
          <a:prstGeom prst="rect">
            <a:avLst/>
          </a:prstGeom>
        </p:spPr>
      </p:pic>
      <p:pic>
        <p:nvPicPr>
          <p:cNvPr id="17" name="Picture 16" descr="mairitmo 3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382" y="4470546"/>
            <a:ext cx="2571830" cy="1929251"/>
          </a:xfrm>
          <a:prstGeom prst="rect">
            <a:avLst/>
          </a:prstGeom>
        </p:spPr>
      </p:pic>
      <p:pic>
        <p:nvPicPr>
          <p:cNvPr id="18" name="Picture 17" descr="escape60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631" y="2235200"/>
            <a:ext cx="5697260" cy="417039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9577108" y="3212286"/>
            <a:ext cx="2614892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2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7900" b="1" dirty="0" smtClean="0">
                <a:solidFill>
                  <a:srgbClr val="FF6600"/>
                </a:solidFill>
                <a:latin typeface="Arial"/>
                <a:ea typeface="Adler" charset="0"/>
                <a:cs typeface="Adler" charset="0"/>
              </a:rPr>
              <a:t>103</a:t>
            </a: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8490423" y="4320397"/>
            <a:ext cx="46278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Eventos realizados en 2018</a:t>
            </a:r>
            <a:endParaRPr lang="es-ES_tradnl" sz="16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utterstock_695865433 [Converted].png"/>
          <p:cNvPicPr>
            <a:picLocks noChangeAspect="1"/>
          </p:cNvPicPr>
          <p:nvPr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9000" y="-5972323"/>
            <a:ext cx="14173200" cy="138750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927100" y="248427"/>
            <a:ext cx="112141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EVENTOS 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FERIAS</a:t>
            </a: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4000" y="919488"/>
            <a:ext cx="117221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Participación en las principales ferias del trade: WTM, Salão Paranaense, Fit Cataratas, ABAV, Festival de Turismo JPA, Festuris, entre otras.</a:t>
            </a:r>
          </a:p>
        </p:txBody>
      </p:sp>
      <p:pic>
        <p:nvPicPr>
          <p:cNvPr id="14" name="Picture 13" descr="Untitled-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308786"/>
            <a:ext cx="474868" cy="491314"/>
          </a:xfrm>
          <a:prstGeom prst="rect">
            <a:avLst/>
          </a:prstGeom>
        </p:spPr>
      </p:pic>
      <p:pic>
        <p:nvPicPr>
          <p:cNvPr id="7" name="Picture 6" descr="grupotrend.png"/>
          <p:cNvPicPr>
            <a:picLocks noChangeAspect="1"/>
          </p:cNvPicPr>
          <p:nvPr/>
        </p:nvPicPr>
        <p:blipFill>
          <a:blip r:embed="rId4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12" name="Picture 1" descr="image11.jpe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2909" y="3940413"/>
            <a:ext cx="3373059" cy="2528932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triangle" w="med" len="med"/>
          </a:ln>
          <a:effectLst/>
        </p:spPr>
      </p:pic>
      <p:pic>
        <p:nvPicPr>
          <p:cNvPr id="13" name="Picture 2" descr="image12.jpe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2909" y="1799451"/>
            <a:ext cx="3373059" cy="2085857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triangle" w="med" len="med"/>
          </a:ln>
          <a:effectLst/>
        </p:spPr>
      </p:pic>
      <p:pic>
        <p:nvPicPr>
          <p:cNvPr id="21" name="Picture 3" descr="image13.jpe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9174" y="1799451"/>
            <a:ext cx="2629079" cy="4669893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triangle" w="med" len="med"/>
          </a:ln>
          <a:effectLst/>
        </p:spPr>
      </p:pic>
      <p:pic>
        <p:nvPicPr>
          <p:cNvPr id="22" name="Picture 4" descr="image14.jpe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6361" y="1799452"/>
            <a:ext cx="3502420" cy="4669893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triangl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311362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utterstock_695865433 [Converted].png"/>
          <p:cNvPicPr>
            <a:picLocks noChangeAspect="1"/>
          </p:cNvPicPr>
          <p:nvPr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9000" y="-5972323"/>
            <a:ext cx="14173200" cy="138750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927100" y="248427"/>
            <a:ext cx="112141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EVENTOS 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FERIAS</a:t>
            </a: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4000" y="919488"/>
            <a:ext cx="117221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Calle TREND en el Festival de Turismo de João Pessoa.</a:t>
            </a:r>
          </a:p>
        </p:txBody>
      </p:sp>
      <p:pic>
        <p:nvPicPr>
          <p:cNvPr id="14" name="Picture 13" descr="Untitled-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308786"/>
            <a:ext cx="474868" cy="491314"/>
          </a:xfrm>
          <a:prstGeom prst="rect">
            <a:avLst/>
          </a:prstGeom>
        </p:spPr>
      </p:pic>
      <p:pic>
        <p:nvPicPr>
          <p:cNvPr id="7" name="Picture 6" descr="grupotrend.png"/>
          <p:cNvPicPr>
            <a:picLocks noChangeAspect="1"/>
          </p:cNvPicPr>
          <p:nvPr/>
        </p:nvPicPr>
        <p:blipFill>
          <a:blip r:embed="rId4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9672" y="1365207"/>
            <a:ext cx="9570755" cy="531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86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utterstock_1171093360.jpg"/>
          <p:cNvPicPr>
            <a:picLocks noChangeAspect="1"/>
          </p:cNvPicPr>
          <p:nvPr/>
        </p:nvPicPr>
        <p:blipFill>
          <a:blip r:embed="rId2" cstate="screen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0399" y="-355600"/>
            <a:ext cx="13613870" cy="78082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1054100" y="248427"/>
            <a:ext cx="112141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OTRAS ACCIONES </a:t>
            </a:r>
            <a:r>
              <a:rPr lang="es-ES_tradnl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BLITZ DE VENTAS</a:t>
            </a:r>
          </a:p>
          <a:p>
            <a:endParaRPr lang="es-ES_tradnl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4000" y="919489"/>
            <a:ext cx="115951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_tradnl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Visitas exclusivas para presentación del destino o producto para los principales agentes de viajes del mercado</a:t>
            </a:r>
            <a:r>
              <a:rPr lang="pt-BR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.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 </a:t>
            </a:r>
          </a:p>
        </p:txBody>
      </p:sp>
      <p:pic>
        <p:nvPicPr>
          <p:cNvPr id="18" name="Picture 17" descr="Untitled-2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513" y="1206500"/>
            <a:ext cx="9614651" cy="5753100"/>
          </a:xfrm>
          <a:prstGeom prst="rect">
            <a:avLst/>
          </a:prstGeom>
        </p:spPr>
      </p:pic>
      <p:pic>
        <p:nvPicPr>
          <p:cNvPr id="25" name="Picture 24" descr="grupotrend.png"/>
          <p:cNvPicPr>
            <a:picLocks noChangeAspect="1"/>
          </p:cNvPicPr>
          <p:nvPr/>
        </p:nvPicPr>
        <p:blipFill>
          <a:blip r:embed="rId4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10" name="Picture 9" descr="Untitled-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152400"/>
            <a:ext cx="787400" cy="78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utterstock_1171093360.jpg"/>
          <p:cNvPicPr>
            <a:picLocks noChangeAspect="1"/>
          </p:cNvPicPr>
          <p:nvPr/>
        </p:nvPicPr>
        <p:blipFill>
          <a:blip r:embed="rId2" cstate="screen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0399" y="-355600"/>
            <a:ext cx="13613870" cy="78082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1041400" y="248427"/>
            <a:ext cx="112141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OTRAS ACCIONES 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SEMANAS TEMÁTICAS Y 15 DIAS DE VENTAS</a:t>
            </a: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85486" y="1207298"/>
            <a:ext cx="11722100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Período exclusivo para incrementar las ventas de un destino o socio</a:t>
            </a:r>
          </a:p>
          <a:p>
            <a:pPr>
              <a:defRPr/>
            </a:pPr>
            <a:endParaRPr lang="pt-BR" sz="17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s-ES_tradnl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Kit de material: banner en el Portal de TREND; banners en los portales de Panrotas y Mercado&amp;Eventos; e-mail marketing diario sobre la actividad (ofertas exclusivas, upgrade o beneficios extras); entrega de kit promocional ofrecido por los socios participantes; materia después del evento en la revista Segue Viagem; envío de comunicados a la prensa del trade sobre la actividad </a:t>
            </a:r>
            <a:r>
              <a:rPr lang="es-ES_tradnl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y</a:t>
            </a:r>
            <a:r>
              <a:rPr lang="es-ES_tradnl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las ventajas por parte de los socios comerciales; divulgación en las redes sociales de Segue Viagem.</a:t>
            </a:r>
            <a:endParaRPr lang="es-ES_tradnl" sz="17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7" name="Picture 6" descr="grupotrend.png"/>
          <p:cNvPicPr>
            <a:picLocks noChangeAspect="1"/>
          </p:cNvPicPr>
          <p:nvPr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8" name="Picture 7" descr="logo-final-efeitos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6845" y="3418013"/>
            <a:ext cx="1802809" cy="1472294"/>
          </a:xfrm>
          <a:prstGeom prst="rect">
            <a:avLst/>
          </a:prstGeom>
        </p:spPr>
      </p:pic>
      <p:pic>
        <p:nvPicPr>
          <p:cNvPr id="10" name="Picture 9" descr="LG resorts e hoteis experiencia_FINAL copy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8540" y="3517900"/>
            <a:ext cx="1205383" cy="1221244"/>
          </a:xfrm>
          <a:prstGeom prst="rect">
            <a:avLst/>
          </a:prstGeom>
        </p:spPr>
      </p:pic>
      <p:pic>
        <p:nvPicPr>
          <p:cNvPr id="11" name="Picture 10" descr="Logo-Semana-Tematica-Caribe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684" y="3410225"/>
            <a:ext cx="1560149" cy="1565949"/>
          </a:xfrm>
          <a:prstGeom prst="rect">
            <a:avLst/>
          </a:prstGeom>
        </p:spPr>
      </p:pic>
      <p:pic>
        <p:nvPicPr>
          <p:cNvPr id="12" name="Picture 11" descr="sem-tem-usa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415" y="3554635"/>
            <a:ext cx="1273783" cy="1290938"/>
          </a:xfrm>
          <a:prstGeom prst="rect">
            <a:avLst/>
          </a:prstGeom>
        </p:spPr>
      </p:pic>
      <p:pic>
        <p:nvPicPr>
          <p:cNvPr id="13" name="Picture 12" descr="Untitled-3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22388" y="2625137"/>
            <a:ext cx="7659688" cy="4465567"/>
          </a:xfrm>
          <a:prstGeom prst="rect">
            <a:avLst/>
          </a:prstGeom>
        </p:spPr>
      </p:pic>
      <p:pic>
        <p:nvPicPr>
          <p:cNvPr id="16" name="Picture 15" descr="Untitled-1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152400"/>
            <a:ext cx="787400" cy="78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 bwMode="auto">
          <a:xfrm>
            <a:off x="908050" y="3270250"/>
            <a:ext cx="2990850" cy="205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ES_tradnl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Referencia en el Turismo nacional e internacional, con portafolio completo concentrado en Corporativo y Ocio</a:t>
            </a:r>
            <a:endParaRPr lang="es-ES_tradnl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-10138344" y="-16794662"/>
            <a:ext cx="31588154" cy="40066323"/>
            <a:chOff x="-20017582" y="-22178963"/>
            <a:chExt cx="43360976" cy="54998938"/>
          </a:xfrm>
        </p:grpSpPr>
        <p:sp>
          <p:nvSpPr>
            <p:cNvPr id="30" name="Oval 29"/>
            <p:cNvSpPr/>
            <p:nvPr/>
          </p:nvSpPr>
          <p:spPr bwMode="auto">
            <a:xfrm>
              <a:off x="-6764330" y="-4780004"/>
              <a:ext cx="18039934" cy="18039935"/>
            </a:xfrm>
            <a:prstGeom prst="ellipse">
              <a:avLst/>
            </a:prstGeom>
            <a:noFill/>
            <a:ln w="19050" cap="flat" cmpd="sng" algn="ctr">
              <a:solidFill>
                <a:schemeClr val="bg1">
                  <a:lumMod val="75000"/>
                  <a:alpha val="40000"/>
                </a:schemeClr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square" lIns="38100" tIns="38100" rIns="38100" bIns="38100" anchor="ctr">
              <a:prstTxWarp prst="textNoShape">
                <a:avLst/>
              </a:prstTxWarp>
              <a:spAutoFit/>
            </a:bodyPr>
            <a:lstStyle/>
            <a:p>
              <a:pPr eaLnBrk="1"/>
              <a:endParaRPr lang="en-US" dirty="0"/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2900793" y="-13089013"/>
              <a:ext cx="16275050" cy="16275051"/>
            </a:xfrm>
            <a:prstGeom prst="ellipse">
              <a:avLst/>
            </a:prstGeom>
            <a:noFill/>
            <a:ln w="19050" cap="flat" cmpd="sng" algn="ctr">
              <a:solidFill>
                <a:srgbClr val="1363B3">
                  <a:alpha val="23000"/>
                </a:srgbClr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square" lIns="38100" tIns="38100" rIns="38100" bIns="38100" anchor="ctr">
              <a:prstTxWarp prst="textNoShape">
                <a:avLst/>
              </a:prstTxWarp>
              <a:spAutoFit/>
            </a:bodyPr>
            <a:lstStyle/>
            <a:p>
              <a:pPr eaLnBrk="1"/>
              <a:endParaRPr lang="en-US" dirty="0"/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4726117" y="-1462533"/>
              <a:ext cx="16273463" cy="16273462"/>
            </a:xfrm>
            <a:prstGeom prst="ellipse">
              <a:avLst/>
            </a:prstGeom>
            <a:noFill/>
            <a:ln w="19050" cap="flat" cmpd="sng" algn="ctr">
              <a:solidFill>
                <a:schemeClr val="bg1">
                  <a:lumMod val="85000"/>
                </a:schemeClr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square" lIns="38100" tIns="38100" rIns="38100" bIns="38100" anchor="ctr">
              <a:prstTxWarp prst="textNoShape">
                <a:avLst/>
              </a:prstTxWarp>
              <a:spAutoFit/>
            </a:bodyPr>
            <a:lstStyle/>
            <a:p>
              <a:pPr eaLnBrk="1"/>
              <a:endParaRPr lang="en-US" dirty="0"/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-20017582" y="-4167188"/>
              <a:ext cx="20018376" cy="20018376"/>
            </a:xfrm>
            <a:prstGeom prst="ellipse">
              <a:avLst/>
            </a:prstGeom>
            <a:noFill/>
            <a:ln w="19050" cap="flat" cmpd="sng" algn="ctr">
              <a:solidFill>
                <a:srgbClr val="1363B3">
                  <a:alpha val="21000"/>
                </a:srgbClr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square" lIns="38100" tIns="38100" rIns="38100" bIns="38100" anchor="ctr">
              <a:prstTxWarp prst="textNoShape">
                <a:avLst/>
              </a:prstTxWarp>
              <a:spAutoFit/>
            </a:bodyPr>
            <a:lstStyle/>
            <a:p>
              <a:pPr eaLnBrk="1"/>
              <a:endParaRPr lang="en-US" dirty="0"/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-12319794" y="-22178963"/>
              <a:ext cx="24639588" cy="24639588"/>
            </a:xfrm>
            <a:prstGeom prst="ellipse">
              <a:avLst/>
            </a:prstGeom>
            <a:noFill/>
            <a:ln w="19050" cap="flat" cmpd="sng" algn="ctr">
              <a:solidFill>
                <a:schemeClr val="bg1">
                  <a:lumMod val="85000"/>
                  <a:alpha val="40000"/>
                </a:schemeClr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square" lIns="38100" tIns="38100" rIns="38100" bIns="38100" anchor="ctr">
              <a:prstTxWarp prst="textNoShape">
                <a:avLst/>
              </a:prstTxWarp>
              <a:spAutoFit/>
            </a:bodyPr>
            <a:lstStyle/>
            <a:p>
              <a:pPr eaLnBrk="1"/>
              <a:endParaRPr lang="en-US" dirty="0"/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-1296194" y="8180388"/>
              <a:ext cx="24639588" cy="24639587"/>
            </a:xfrm>
            <a:prstGeom prst="ellipse">
              <a:avLst/>
            </a:prstGeom>
            <a:noFill/>
            <a:ln w="19050" cap="flat" cmpd="sng" algn="ctr">
              <a:solidFill>
                <a:srgbClr val="1363A1">
                  <a:alpha val="9000"/>
                </a:srgbClr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square" lIns="38100" tIns="38100" rIns="38100" bIns="38100" anchor="ctr">
              <a:prstTxWarp prst="textNoShape">
                <a:avLst/>
              </a:prstTxWarp>
              <a:spAutoFit/>
            </a:bodyPr>
            <a:lstStyle/>
            <a:p>
              <a:pPr eaLnBrk="1"/>
              <a:endParaRPr lang="en-US" dirty="0"/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-680751" y="2366520"/>
              <a:ext cx="165663" cy="16496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square" lIns="38100" tIns="38100" rIns="38100" bIns="38100" anchor="ctr">
              <a:prstTxWarp prst="textNoShape">
                <a:avLst/>
              </a:prstTxWarp>
              <a:spAutoFit/>
            </a:bodyPr>
            <a:lstStyle/>
            <a:p>
              <a:pPr eaLnBrk="1"/>
              <a:endParaRPr lang="en-US" dirty="0"/>
            </a:p>
          </p:txBody>
        </p:sp>
        <p:sp>
          <p:nvSpPr>
            <p:cNvPr id="37" name="Oval 36"/>
            <p:cNvSpPr/>
            <p:nvPr/>
          </p:nvSpPr>
          <p:spPr bwMode="auto">
            <a:xfrm>
              <a:off x="5137999" y="9479767"/>
              <a:ext cx="271896" cy="27303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square" lIns="38100" tIns="38100" rIns="38100" bIns="38100" anchor="ctr">
              <a:prstTxWarp prst="textNoShape">
                <a:avLst/>
              </a:prstTxWarp>
              <a:spAutoFit/>
            </a:bodyPr>
            <a:lstStyle/>
            <a:p>
              <a:pPr eaLnBrk="1"/>
              <a:endParaRPr lang="en-US" dirty="0"/>
            </a:p>
          </p:txBody>
        </p:sp>
        <p:sp>
          <p:nvSpPr>
            <p:cNvPr id="38" name="Oval 37"/>
            <p:cNvSpPr/>
            <p:nvPr/>
          </p:nvSpPr>
          <p:spPr bwMode="auto">
            <a:xfrm>
              <a:off x="6299017" y="1625817"/>
              <a:ext cx="214528" cy="21452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square" lIns="38100" tIns="38100" rIns="38100" bIns="38100" anchor="ctr">
              <a:prstTxWarp prst="textNoShape">
                <a:avLst/>
              </a:prstTxWarp>
              <a:spAutoFit/>
            </a:bodyPr>
            <a:lstStyle/>
            <a:p>
              <a:pPr eaLnBrk="1"/>
              <a:endParaRPr lang="en-US" dirty="0"/>
            </a:p>
          </p:txBody>
        </p:sp>
      </p:grpSp>
      <p:sp>
        <p:nvSpPr>
          <p:cNvPr id="42" name="Rectangle 41"/>
          <p:cNvSpPr/>
          <p:nvPr/>
        </p:nvSpPr>
        <p:spPr bwMode="auto">
          <a:xfrm>
            <a:off x="4600575" y="3270250"/>
            <a:ext cx="299085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ES_tradnl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Tarifas competitivas para hoteles en Brasil y en el mundo con soporte 100% en línea</a:t>
            </a:r>
            <a:endParaRPr lang="es-ES_tradnl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8444441" y="3270250"/>
            <a:ext cx="2990850" cy="1613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ES_tradnl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GRUPO TREND + VHC: portafolio con más de 300 casas para alquilar en Florida</a:t>
            </a:r>
            <a:endParaRPr lang="es-ES_tradnl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pic>
        <p:nvPicPr>
          <p:cNvPr id="44" name="Picture 43" descr="logos_TREND-VIAGENS_pos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861" y="1778533"/>
            <a:ext cx="2122006" cy="1055352"/>
          </a:xfrm>
          <a:prstGeom prst="rect">
            <a:avLst/>
          </a:prstGeom>
        </p:spPr>
      </p:pic>
      <p:pic>
        <p:nvPicPr>
          <p:cNvPr id="45" name="Picture 44" descr="Shop-Hotel-Logotipo-0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1471" y="1702333"/>
            <a:ext cx="2387593" cy="1306315"/>
          </a:xfrm>
          <a:prstGeom prst="rect">
            <a:avLst/>
          </a:prstGeom>
        </p:spPr>
      </p:pic>
      <p:pic>
        <p:nvPicPr>
          <p:cNvPr id="46" name="Picture 45" descr="MARC_PREF_VHC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4669" y="1642510"/>
            <a:ext cx="1868935" cy="1374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utterstock_1171093360.jpg"/>
          <p:cNvPicPr>
            <a:picLocks noChangeAspect="1"/>
          </p:cNvPicPr>
          <p:nvPr/>
        </p:nvPicPr>
        <p:blipFill>
          <a:blip r:embed="rId2" cstate="screen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2483" y="-307474"/>
            <a:ext cx="13613870" cy="78082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1054100" y="248427"/>
            <a:ext cx="112141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OTRAS ACIONES </a:t>
            </a:r>
            <a:r>
              <a:rPr lang="es-ES_tradnl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FAM TOUR</a:t>
            </a: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4000" y="919488"/>
            <a:ext cx="117221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_tradnl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Viaje para conocimiento del destino junto a la campaña de ventas.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_tradnl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Evento para hasta 15 agentes de viajes + invitación a la prensa. </a:t>
            </a:r>
            <a:endParaRPr lang="es-ES_tradnl" sz="1700" kern="1100" spc="1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7" name="Picture 6" descr="grupotrend.png"/>
          <p:cNvPicPr>
            <a:picLocks noChangeAspect="1"/>
          </p:cNvPicPr>
          <p:nvPr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20" name="Picture 19" descr="Captura-de-Tela-2018-11-28-às-08.35.0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82600" y="1175967"/>
            <a:ext cx="6350000" cy="8412533"/>
          </a:xfrm>
          <a:prstGeom prst="rect">
            <a:avLst/>
          </a:prstGeom>
        </p:spPr>
      </p:pic>
      <p:pic>
        <p:nvPicPr>
          <p:cNvPr id="21" name="Picture 20" descr="segue-viagem copy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5900" y="1942220"/>
            <a:ext cx="2867838" cy="2171312"/>
          </a:xfrm>
          <a:prstGeom prst="rect">
            <a:avLst/>
          </a:prstGeom>
        </p:spPr>
      </p:pic>
      <p:pic>
        <p:nvPicPr>
          <p:cNvPr id="22" name="Picture 21" descr="Famtour_2 - aruba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8025" y="4328500"/>
            <a:ext cx="2880776" cy="216074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8827808" y="2551886"/>
            <a:ext cx="261489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2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10200" b="1" dirty="0" smtClean="0">
                <a:solidFill>
                  <a:srgbClr val="000000"/>
                </a:solidFill>
                <a:latin typeface="Arial"/>
                <a:ea typeface="Adler" charset="0"/>
                <a:cs typeface="Adler" charset="0"/>
              </a:rPr>
              <a:t>18</a:t>
            </a: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7829870" y="3986228"/>
            <a:ext cx="461076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21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Fam tours realizados en 2018</a:t>
            </a:r>
            <a:endParaRPr lang="es-ES_tradnl" sz="21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pic>
        <p:nvPicPr>
          <p:cNvPr id="25" name="Picture 24" descr="Untitled-1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152400"/>
            <a:ext cx="787400" cy="78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shutterstock_1171093360.jpg"/>
          <p:cNvPicPr>
            <a:picLocks noChangeAspect="1"/>
          </p:cNvPicPr>
          <p:nvPr/>
        </p:nvPicPr>
        <p:blipFill>
          <a:blip r:embed="rId2" cstate="screen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0399" y="-355600"/>
            <a:ext cx="13613870" cy="78082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1041400" y="248427"/>
            <a:ext cx="112141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OTRAS ACCIONES 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REVISTA STAY HOME</a:t>
            </a: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0639" y="905085"/>
            <a:ext cx="8829175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Publicación desarrollada exclusivamente para agentes de viajes y huéspedes, con todo lo que necesitan saber sobre las casas y los departamentos de VHC, además de recomendaciones sobre parques de Orlando y destinos en los Estados Unidos.</a:t>
            </a:r>
          </a:p>
        </p:txBody>
      </p:sp>
      <p:pic>
        <p:nvPicPr>
          <p:cNvPr id="7" name="Picture 6" descr="grupotrend.png"/>
          <p:cNvPicPr>
            <a:picLocks noChangeAspect="1"/>
          </p:cNvPicPr>
          <p:nvPr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12" name="Picture 11" descr="Untitled-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152400"/>
            <a:ext cx="787400" cy="7874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356908" y="2853689"/>
            <a:ext cx="841879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3900" b="1" dirty="0" smtClean="0">
                <a:solidFill>
                  <a:srgbClr val="000000"/>
                </a:solidFill>
                <a:latin typeface="Arial"/>
                <a:ea typeface="Adler" charset="0"/>
                <a:cs typeface="Adler" charset="0"/>
              </a:rPr>
              <a:t>1.200 </a:t>
            </a:r>
            <a:r>
              <a:rPr lang="es-ES_tradnl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tiendas propias de CVC en todo Brasil</a:t>
            </a:r>
            <a:endParaRPr lang="es-ES_tradnl" sz="1700" b="1" dirty="0" smtClean="0">
              <a:solidFill>
                <a:srgbClr val="000000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356908" y="3403133"/>
            <a:ext cx="841879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3900" b="1" dirty="0" smtClean="0">
                <a:solidFill>
                  <a:srgbClr val="000000"/>
                </a:solidFill>
                <a:latin typeface="Arial"/>
                <a:ea typeface="Adler" charset="0"/>
                <a:cs typeface="Adler" charset="0"/>
              </a:rPr>
              <a:t>14.000 </a:t>
            </a:r>
            <a:r>
              <a:rPr lang="es-ES_tradnl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agencias de viajes</a:t>
            </a:r>
            <a:endParaRPr lang="es-ES_tradnl" sz="1700" b="1" dirty="0" smtClean="0">
              <a:solidFill>
                <a:srgbClr val="000000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292100" y="5496042"/>
            <a:ext cx="841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b="1" dirty="0" smtClean="0">
                <a:solidFill>
                  <a:srgbClr val="000000"/>
                </a:solidFill>
                <a:latin typeface="Arial"/>
                <a:ea typeface="Adler" charset="0"/>
                <a:cs typeface="Adler" charset="0"/>
              </a:rPr>
              <a:t>Divulgación</a:t>
            </a:r>
            <a:r>
              <a:rPr lang="es-ES_tradnl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realizada por 54 ejecutivos de Ventas en Brasil</a:t>
            </a:r>
            <a:endParaRPr lang="es-ES_tradnl" sz="1700" b="1" dirty="0" smtClean="0">
              <a:solidFill>
                <a:srgbClr val="000000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292100" y="5089256"/>
            <a:ext cx="841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b="1" dirty="0" smtClean="0">
                <a:solidFill>
                  <a:srgbClr val="000000"/>
                </a:solidFill>
                <a:latin typeface="Arial"/>
                <a:ea typeface="Adler" charset="0"/>
                <a:cs typeface="Adler" charset="0"/>
              </a:rPr>
              <a:t>Distribución</a:t>
            </a:r>
            <a:r>
              <a:rPr lang="es-ES_tradnl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en ferias y eventos como WTM, ABAV y otros</a:t>
            </a:r>
            <a:endParaRPr lang="es-ES_tradnl" sz="1700" b="1" dirty="0" smtClean="0">
              <a:solidFill>
                <a:srgbClr val="000000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292100" y="4408830"/>
            <a:ext cx="8418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b="1" dirty="0" smtClean="0">
                <a:solidFill>
                  <a:srgbClr val="000000"/>
                </a:solidFill>
                <a:latin typeface="Arial"/>
                <a:ea typeface="Adler" charset="0"/>
                <a:cs typeface="Adler" charset="0"/>
              </a:rPr>
              <a:t>Distribución</a:t>
            </a:r>
            <a:r>
              <a:rPr lang="es-ES_tradnl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en casas VHC para</a:t>
            </a:r>
            <a:r>
              <a:rPr lang="es-ES_tradnl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sz="39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s-ES_tradnl" sz="3900" b="1" dirty="0" smtClean="0">
                <a:solidFill>
                  <a:srgbClr val="000000"/>
                </a:solidFill>
                <a:latin typeface="Arial"/>
                <a:ea typeface="Adler" charset="0"/>
                <a:cs typeface="Adler" charset="0"/>
              </a:rPr>
              <a:t>15.000 </a:t>
            </a:r>
            <a:r>
              <a:rPr lang="es-ES_tradnl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huéspedes</a:t>
            </a:r>
            <a:r>
              <a:rPr lang="es-ES_tradnl" sz="1700" b="1" dirty="0" smtClean="0">
                <a:solidFill>
                  <a:srgbClr val="000000"/>
                </a:solidFill>
                <a:latin typeface="Arial"/>
                <a:ea typeface="Adler" charset="0"/>
                <a:cs typeface="Adler" charset="0"/>
              </a:rPr>
              <a:t> </a:t>
            </a:r>
            <a:r>
              <a:rPr lang="es-ES_tradnl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endParaRPr lang="es-ES_tradnl" sz="1700" b="1" dirty="0" smtClean="0">
              <a:solidFill>
                <a:srgbClr val="000000"/>
              </a:solidFill>
              <a:latin typeface="Arial"/>
              <a:ea typeface="Adler" charset="0"/>
              <a:cs typeface="Adler" charset="0"/>
            </a:endParaRPr>
          </a:p>
        </p:txBody>
      </p:sp>
      <p:pic>
        <p:nvPicPr>
          <p:cNvPr id="26" name="Picture 25" descr="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0300" y="0"/>
            <a:ext cx="7576340" cy="7493000"/>
          </a:xfrm>
          <a:prstGeom prst="rect">
            <a:avLst/>
          </a:prstGeom>
        </p:spPr>
      </p:pic>
      <p:sp>
        <p:nvSpPr>
          <p:cNvPr id="13" name="Rectangle 19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356908" y="2343224"/>
            <a:ext cx="2723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Alcance</a:t>
            </a:r>
            <a:r>
              <a:rPr lang="en-US" sz="24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:</a:t>
            </a:r>
            <a:endParaRPr lang="en-US" sz="2400" b="1" dirty="0" smtClean="0">
              <a:solidFill>
                <a:srgbClr val="000000"/>
              </a:solidFill>
              <a:latin typeface="Arial"/>
              <a:ea typeface="Adler" charset="0"/>
              <a:cs typeface="Adler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shutterstock_1171093360.jpg"/>
          <p:cNvPicPr>
            <a:picLocks noChangeAspect="1"/>
          </p:cNvPicPr>
          <p:nvPr/>
        </p:nvPicPr>
        <p:blipFill>
          <a:blip r:embed="rId2" cstate="screen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0399" y="-355600"/>
            <a:ext cx="13613870" cy="78082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1041400" y="248427"/>
            <a:ext cx="112141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OTRAS ACCIONES </a:t>
            </a:r>
            <a:r>
              <a:rPr lang="es-ES_tradnl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REVISTA STAY HOME</a:t>
            </a: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pic>
        <p:nvPicPr>
          <p:cNvPr id="7" name="Picture 6" descr="grupotrend.png"/>
          <p:cNvPicPr>
            <a:picLocks noChangeAspect="1"/>
          </p:cNvPicPr>
          <p:nvPr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12" name="Picture 11" descr="Untitled-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152400"/>
            <a:ext cx="787400" cy="787400"/>
          </a:xfrm>
          <a:prstGeom prst="rect">
            <a:avLst/>
          </a:prstGeom>
        </p:spPr>
      </p:pic>
      <p:pic>
        <p:nvPicPr>
          <p:cNvPr id="13" name="Picture 12" descr="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3700" y="756560"/>
            <a:ext cx="7576340" cy="7493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7443508" y="1612347"/>
            <a:ext cx="331339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7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7100" b="1" dirty="0" smtClean="0">
                <a:solidFill>
                  <a:srgbClr val="000000"/>
                </a:solidFill>
                <a:latin typeface="Arial"/>
                <a:ea typeface="Adler" charset="0"/>
                <a:cs typeface="Adler" charset="0"/>
              </a:rPr>
              <a:t>15 mil</a:t>
            </a:r>
            <a:endParaRPr lang="en-US" sz="5900" b="1" dirty="0" smtClean="0">
              <a:solidFill>
                <a:srgbClr val="000000"/>
              </a:solidFill>
              <a:latin typeface="Arial"/>
              <a:ea typeface="Adler" charset="0"/>
              <a:cs typeface="Adler" charset="0"/>
            </a:endParaRP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493000" y="2619222"/>
            <a:ext cx="46863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21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Ejemplares</a:t>
            </a:r>
            <a:endParaRPr lang="es-ES_tradnl" sz="21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rot="10800000" flipV="1">
            <a:off x="6413500" y="2547260"/>
            <a:ext cx="1054100" cy="4064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7443508" y="3085547"/>
            <a:ext cx="331339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7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7100" b="1" dirty="0" smtClean="0">
                <a:solidFill>
                  <a:srgbClr val="000000"/>
                </a:solidFill>
                <a:latin typeface="Arial"/>
                <a:ea typeface="Adler" charset="0"/>
                <a:cs typeface="Adler" charset="0"/>
              </a:rPr>
              <a:t>25 mil</a:t>
            </a:r>
            <a:endParaRPr lang="en-US" sz="5900" b="1" dirty="0" smtClean="0">
              <a:solidFill>
                <a:srgbClr val="000000"/>
              </a:solidFill>
              <a:latin typeface="Arial"/>
              <a:ea typeface="Adler" charset="0"/>
              <a:cs typeface="Adler" charset="0"/>
            </a:endParaRP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6959600" y="4092422"/>
            <a:ext cx="46863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21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Personas alcanzadas</a:t>
            </a:r>
            <a:endParaRPr lang="es-ES_tradnl" sz="21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rot="10800000">
            <a:off x="6121400" y="3829960"/>
            <a:ext cx="1397000" cy="1539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29"/>
          <p:cNvCxnSpPr/>
          <p:nvPr/>
        </p:nvCxnSpPr>
        <p:spPr>
          <a:xfrm rot="10800000">
            <a:off x="5723469" y="4724401"/>
            <a:ext cx="2015064" cy="49106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26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7888008" y="4734707"/>
            <a:ext cx="331339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800" b="1" dirty="0" smtClean="0">
                <a:latin typeface="Arial"/>
                <a:ea typeface="Adler" charset="0"/>
                <a:cs typeface="Adler" charset="0"/>
              </a:rPr>
              <a:t>Bilingüe</a:t>
            </a: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9" name="Rectangle 27"/>
          <p:cNvSpPr/>
          <p:nvPr/>
        </p:nvSpPr>
        <p:spPr bwMode="auto">
          <a:xfrm>
            <a:off x="7972232" y="5480066"/>
            <a:ext cx="249524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_tradnl" sz="21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Portugués e inglés</a:t>
            </a:r>
            <a:endParaRPr lang="es-ES_tradnl" sz="21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hutterstock_1171093360.jpg"/>
          <p:cNvPicPr>
            <a:picLocks noChangeAspect="1"/>
          </p:cNvPicPr>
          <p:nvPr/>
        </p:nvPicPr>
        <p:blipFill>
          <a:blip r:embed="rId2" cstate="screen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0399" y="-355600"/>
            <a:ext cx="13613870" cy="78082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1041400" y="248427"/>
            <a:ext cx="112141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OTRAS ACCIONES </a:t>
            </a:r>
            <a:r>
              <a:rPr lang="es-ES_tradnl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REVISTA STAY HOME</a:t>
            </a: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pic>
        <p:nvPicPr>
          <p:cNvPr id="7" name="Picture 6" descr="grupotrend.png"/>
          <p:cNvPicPr>
            <a:picLocks noChangeAspect="1"/>
          </p:cNvPicPr>
          <p:nvPr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12" name="Picture 11" descr="Untitled-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152400"/>
            <a:ext cx="787400" cy="787400"/>
          </a:xfrm>
          <a:prstGeom prst="rect">
            <a:avLst/>
          </a:prstGeom>
        </p:spPr>
      </p:pic>
      <p:pic>
        <p:nvPicPr>
          <p:cNvPr id="26" name="Picture 25" descr="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1126" y="850900"/>
            <a:ext cx="6073913" cy="6007100"/>
          </a:xfrm>
          <a:prstGeom prst="rect">
            <a:avLst/>
          </a:prstGeom>
        </p:spPr>
      </p:pic>
      <p:pic>
        <p:nvPicPr>
          <p:cNvPr id="14" name="Picture 13" descr="Untitled-2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1295400"/>
            <a:ext cx="9480520" cy="46736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1659" y="5802032"/>
            <a:ext cx="6096000" cy="112954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_tradnl" sz="1050" dirty="0">
                <a:solidFill>
                  <a:srgbClr val="58595B"/>
                </a:solidFill>
                <a:latin typeface="HelveticaNeueLTStd-LtCn"/>
                <a:ea typeface="SimSun" panose="02010600030101010101" pitchFamily="2" charset="-122"/>
                <a:cs typeface="HelveticaNeueLTStd-LtCn"/>
              </a:rPr>
              <a:t>Anuncio de una página</a:t>
            </a:r>
            <a:endParaRPr lang="pt-BR" sz="1050" dirty="0">
              <a:latin typeface="Calibri" panose="020F050202020403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_tradnl" sz="1050" dirty="0">
                <a:solidFill>
                  <a:srgbClr val="58595B"/>
                </a:solidFill>
                <a:latin typeface="HelveticaNeueLTStd-LtCn"/>
                <a:ea typeface="SimSun" panose="02010600030101010101" pitchFamily="2" charset="-122"/>
                <a:cs typeface="HelveticaNeueLTStd-LtCn"/>
              </a:rPr>
              <a:t>USD 2.500,00 </a:t>
            </a:r>
            <a:endParaRPr lang="pt-BR" sz="1050" dirty="0">
              <a:latin typeface="Calibri" panose="020F050202020403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_tradnl" sz="1050" dirty="0">
                <a:solidFill>
                  <a:srgbClr val="58595B"/>
                </a:solidFill>
                <a:latin typeface="HelveticaNeueLTStd-LtCn"/>
                <a:ea typeface="SimSun" panose="02010600030101010101" pitchFamily="2" charset="-122"/>
                <a:cs typeface="HelveticaNeueLTStd-LtCn"/>
              </a:rPr>
              <a:t> </a:t>
            </a:r>
            <a:endParaRPr lang="pt-BR" sz="1050" dirty="0">
              <a:latin typeface="Calibri" panose="020F050202020403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_tradnl" sz="1050" dirty="0">
                <a:solidFill>
                  <a:srgbClr val="58595B"/>
                </a:solidFill>
                <a:latin typeface="HelveticaNeueLTStd-LtCn"/>
                <a:ea typeface="SimSun" panose="02010600030101010101" pitchFamily="2" charset="-122"/>
                <a:cs typeface="HelveticaNeueLTStd-LtCn"/>
              </a:rPr>
              <a:t>Anuncio en contraportada</a:t>
            </a:r>
            <a:endParaRPr lang="pt-BR" sz="1050" dirty="0">
              <a:latin typeface="Calibri" panose="020F050202020403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_tradnl" sz="1050" dirty="0">
                <a:solidFill>
                  <a:srgbClr val="58595B"/>
                </a:solidFill>
                <a:latin typeface="HelveticaNeueLTStd-LtCn"/>
                <a:ea typeface="SimSun" panose="02010600030101010101" pitchFamily="2" charset="-122"/>
                <a:cs typeface="HelveticaNeueLTStd-LtCn"/>
              </a:rPr>
              <a:t>USD 2.500,00 </a:t>
            </a:r>
            <a:endParaRPr lang="pt-BR" sz="1050" dirty="0">
              <a:latin typeface="Calibri" panose="020F050202020403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_tradnl" sz="1050" dirty="0">
                <a:solidFill>
                  <a:srgbClr val="58595B"/>
                </a:solidFill>
                <a:latin typeface="HelveticaNeueLTStd-LtCn"/>
                <a:ea typeface="SimSun" panose="02010600030101010101" pitchFamily="2" charset="-122"/>
                <a:cs typeface="HelveticaNeueLTStd-LtCn"/>
              </a:rPr>
              <a:t> </a:t>
            </a:r>
            <a:endParaRPr lang="pt-BR" sz="1050" dirty="0">
              <a:latin typeface="Calibri" panose="020F050202020403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098536" y="6016417"/>
            <a:ext cx="6096000" cy="78380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_tradnl" sz="1050" dirty="0">
                <a:solidFill>
                  <a:srgbClr val="58595B"/>
                </a:solidFill>
                <a:latin typeface="HelveticaNeueLTStd-LtCn"/>
                <a:ea typeface="SimSun" panose="02010600030101010101" pitchFamily="2" charset="-122"/>
                <a:cs typeface="HelveticaNeueLTStd-LtCn"/>
              </a:rPr>
              <a:t> </a:t>
            </a:r>
            <a:endParaRPr lang="pt-BR" sz="1050" dirty="0">
              <a:latin typeface="Calibri" panose="020F050202020403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_tradnl" sz="1050" dirty="0">
                <a:solidFill>
                  <a:srgbClr val="58595B"/>
                </a:solidFill>
                <a:latin typeface="HelveticaNeueLTStd-LtCn"/>
                <a:ea typeface="SimSun" panose="02010600030101010101" pitchFamily="2" charset="-122"/>
                <a:cs typeface="HelveticaNeueLTStd-LtCn"/>
              </a:rPr>
              <a:t>Anuncio en un box realzado, con pequeña descripción e imagen de la atracción en la sección VHC Recomienda</a:t>
            </a:r>
            <a:endParaRPr lang="pt-BR" sz="1050" dirty="0">
              <a:latin typeface="Calibri" panose="020F050202020403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_tradnl" sz="1050" dirty="0">
                <a:solidFill>
                  <a:srgbClr val="58595B"/>
                </a:solidFill>
                <a:latin typeface="HelveticaNeueLTStd-LtCn"/>
                <a:ea typeface="SimSun" panose="02010600030101010101" pitchFamily="2" charset="-122"/>
                <a:cs typeface="HelveticaNeueLTStd-LtCn"/>
              </a:rPr>
              <a:t>USD 500,00</a:t>
            </a:r>
            <a:endParaRPr lang="pt-BR" sz="1050" dirty="0">
              <a:latin typeface="Calibri" panose="020F050202020403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873033" y="5774675"/>
            <a:ext cx="6096000" cy="95667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_tradnl" sz="1050" dirty="0">
                <a:solidFill>
                  <a:srgbClr val="58595B"/>
                </a:solidFill>
                <a:latin typeface="HelveticaNeueLTStd-LtCn"/>
                <a:ea typeface="SimSun" panose="02010600030101010101" pitchFamily="2" charset="-122"/>
                <a:cs typeface="HelveticaNeueLTStd-LtCn"/>
              </a:rPr>
              <a:t>Tercera portada</a:t>
            </a:r>
            <a:endParaRPr lang="pt-BR" sz="1050" dirty="0">
              <a:latin typeface="Calibri" panose="020F050202020403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_tradnl" sz="1050" dirty="0">
                <a:solidFill>
                  <a:srgbClr val="58595B"/>
                </a:solidFill>
                <a:latin typeface="HelveticaNeueLTStd-LtCn"/>
                <a:ea typeface="SimSun" panose="02010600030101010101" pitchFamily="2" charset="-122"/>
                <a:cs typeface="HelveticaNeueLTStd-LtCn"/>
              </a:rPr>
              <a:t>USD 2.500,00 </a:t>
            </a:r>
            <a:endParaRPr lang="pt-BR" sz="1050" dirty="0">
              <a:latin typeface="Calibri" panose="020F050202020403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_tradnl" sz="1050" dirty="0">
                <a:solidFill>
                  <a:srgbClr val="58595B"/>
                </a:solidFill>
                <a:latin typeface="HelveticaNeueLTStd-LtCn"/>
                <a:ea typeface="SimSun" panose="02010600030101010101" pitchFamily="2" charset="-122"/>
                <a:cs typeface="HelveticaNeueLTStd-LtCn"/>
              </a:rPr>
              <a:t> </a:t>
            </a:r>
            <a:endParaRPr lang="pt-BR" sz="1050" dirty="0">
              <a:latin typeface="Calibri" panose="020F050202020403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_tradnl" sz="1050" dirty="0" smtClean="0">
                <a:solidFill>
                  <a:srgbClr val="58595B"/>
                </a:solidFill>
                <a:latin typeface="HelveticaNeueLTStd-LtCn"/>
                <a:ea typeface="SimSun" panose="02010600030101010101" pitchFamily="2" charset="-122"/>
                <a:cs typeface="HelveticaNeueLTStd-LtCn"/>
              </a:rPr>
              <a:t>Doble página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_tradnl" sz="1050" dirty="0" smtClean="0">
                <a:solidFill>
                  <a:srgbClr val="58595B"/>
                </a:solidFill>
                <a:latin typeface="HelveticaNeueLTStd-LtCn"/>
                <a:ea typeface="SimSun" panose="02010600030101010101" pitchFamily="2" charset="-122"/>
                <a:cs typeface="HelveticaNeueLTStd-LtCn"/>
              </a:rPr>
              <a:t>USD </a:t>
            </a:r>
            <a:r>
              <a:rPr lang="es-ES_tradnl" sz="1050" dirty="0">
                <a:solidFill>
                  <a:srgbClr val="58595B"/>
                </a:solidFill>
                <a:latin typeface="HelveticaNeueLTStd-LtCn"/>
                <a:ea typeface="SimSun" panose="02010600030101010101" pitchFamily="2" charset="-122"/>
                <a:cs typeface="HelveticaNeueLTStd-LtCn"/>
              </a:rPr>
              <a:t>5.000,00</a:t>
            </a:r>
            <a:endParaRPr lang="pt-BR" sz="1050" dirty="0">
              <a:latin typeface="Calibri" panose="020F050202020403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utterstock_1171093360.jpg"/>
          <p:cNvPicPr>
            <a:picLocks noChangeAspect="1"/>
          </p:cNvPicPr>
          <p:nvPr/>
        </p:nvPicPr>
        <p:blipFill>
          <a:blip r:embed="rId2" cstate="screen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0399" y="-355600"/>
            <a:ext cx="13613870" cy="78082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1041400" y="248427"/>
            <a:ext cx="112141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8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OTRAS ACCIONES </a:t>
            </a:r>
            <a:r>
              <a:rPr lang="es-ES_tradnl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WORKSHOP TEMÁTICO</a:t>
            </a:r>
          </a:p>
          <a:p>
            <a:endParaRPr lang="es-ES_tradnl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4000" y="919488"/>
            <a:ext cx="117221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Entrenamiento direccionado a los principales agentes de viajes de Brasil sobre destinos y socios</a:t>
            </a:r>
          </a:p>
        </p:txBody>
      </p:sp>
      <p:pic>
        <p:nvPicPr>
          <p:cNvPr id="7" name="Picture 6" descr="grupotrend.png"/>
          <p:cNvPicPr>
            <a:picLocks noChangeAspect="1"/>
          </p:cNvPicPr>
          <p:nvPr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12" name="Picture 11" descr="Untitled-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152400"/>
            <a:ext cx="787400" cy="7874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241300" y="1342498"/>
            <a:ext cx="1101758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Contempla: visita de especialistas de productos TREND en agencias de todo Brasil, banners en el portal TREND y en sitios web del trade; material en línea de divulgación (postajes en Segue Viagem digital y redes sociales, cuadernos digitales, entre otros).</a:t>
            </a:r>
          </a:p>
          <a:p>
            <a:pPr>
              <a:defRPr/>
            </a:pPr>
            <a:endParaRPr lang="es-ES_tradnl" sz="17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8" name="Picture 7" descr="Captura de Tela 2018-11-28 às 16.49.47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39" y="2805332"/>
            <a:ext cx="3703638" cy="2804016"/>
          </a:xfrm>
          <a:prstGeom prst="rect">
            <a:avLst/>
          </a:prstGeom>
        </p:spPr>
      </p:pic>
      <p:pic>
        <p:nvPicPr>
          <p:cNvPr id="13" name="Picture 12" descr="Captura de Tela 2018-11-28 às 16.51.11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8227" y="2806700"/>
            <a:ext cx="3853391" cy="2793999"/>
          </a:xfrm>
          <a:prstGeom prst="rect">
            <a:avLst/>
          </a:prstGeom>
        </p:spPr>
      </p:pic>
      <p:pic>
        <p:nvPicPr>
          <p:cNvPr id="16" name="Picture 15" descr="Captura de Tela 2018-11-28 às 16.52.26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5906" y="2797595"/>
            <a:ext cx="3714114" cy="2803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utterstock_1171093360.jpg"/>
          <p:cNvPicPr>
            <a:picLocks noChangeAspect="1"/>
          </p:cNvPicPr>
          <p:nvPr/>
        </p:nvPicPr>
        <p:blipFill>
          <a:blip r:embed="rId2" cstate="screen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799" y="-355600"/>
            <a:ext cx="13613870" cy="78082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1041400" y="248427"/>
            <a:ext cx="112141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OTRAS ACCIONES 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CAMPAÑA DE VENTAS</a:t>
            </a: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4000" y="919488"/>
            <a:ext cx="1172210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Campañas premiadas basadas en objetivos predefinidos para:</a:t>
            </a:r>
          </a:p>
          <a:p>
            <a:pPr>
              <a:defRPr/>
            </a:pPr>
            <a:endParaRPr lang="es-ES_tradnl" sz="1700" kern="1100" spc="10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buFont typeface="Arial"/>
              <a:buChar char="•"/>
              <a:defRPr/>
            </a:pPr>
            <a:r>
              <a:rPr lang="es-ES_tradnl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Equipo de atención interna; </a:t>
            </a:r>
          </a:p>
          <a:p>
            <a:pPr>
              <a:buFont typeface="Arial"/>
              <a:buChar char="•"/>
              <a:defRPr/>
            </a:pPr>
            <a:r>
              <a:rPr lang="es-ES_tradnl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Equipo de ventas;</a:t>
            </a:r>
          </a:p>
          <a:p>
            <a:pPr>
              <a:buFont typeface="Arial"/>
              <a:buChar char="•"/>
              <a:defRPr/>
            </a:pPr>
            <a:r>
              <a:rPr lang="es-ES_tradnl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Agentes de viajes.</a:t>
            </a:r>
            <a:endParaRPr lang="es-ES_tradnl" sz="1700" kern="1100" spc="1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7" name="Picture 6" descr="grupotrend.png"/>
          <p:cNvPicPr>
            <a:picLocks noChangeAspect="1"/>
          </p:cNvPicPr>
          <p:nvPr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12" name="Picture 11" descr="Untitled-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152400"/>
            <a:ext cx="787400" cy="787400"/>
          </a:xfrm>
          <a:prstGeom prst="rect">
            <a:avLst/>
          </a:prstGeom>
        </p:spPr>
      </p:pic>
      <p:pic>
        <p:nvPicPr>
          <p:cNvPr id="8" name="Picture 7" descr="10251-Estacao-101-596x1024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9912" y="1574800"/>
            <a:ext cx="2823246" cy="4851400"/>
          </a:xfrm>
          <a:prstGeom prst="rect">
            <a:avLst/>
          </a:prstGeom>
          <a:effectLst>
            <a:outerShdw blurRad="203200" dist="38100" dir="2700000" sx="102000" sy="102000" algn="tl" rotWithShape="0">
              <a:srgbClr val="000000">
                <a:alpha val="20000"/>
              </a:srgbClr>
            </a:outerShdw>
          </a:effectLst>
        </p:spPr>
      </p:pic>
      <p:pic>
        <p:nvPicPr>
          <p:cNvPr id="10" name="Picture 9" descr="avis_campanha_trend_agentes_emkt_1-473x1024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8493" y="1587500"/>
            <a:ext cx="2323677" cy="5029200"/>
          </a:xfrm>
          <a:prstGeom prst="rect">
            <a:avLst/>
          </a:prstGeom>
          <a:effectLst>
            <a:outerShdw blurRad="206375" dist="38100" dir="2700000" sx="102000" sy="102000" algn="tl" rotWithShape="0">
              <a:srgbClr val="000000">
                <a:alpha val="20000"/>
              </a:srgbClr>
            </a:outerShdw>
          </a:effectLst>
        </p:spPr>
      </p:pic>
      <p:pic>
        <p:nvPicPr>
          <p:cNvPr id="11" name="Picture 10" descr="pasaporte trend.jpe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04" y="2984500"/>
            <a:ext cx="4828258" cy="3467100"/>
          </a:xfrm>
          <a:prstGeom prst="rect">
            <a:avLst/>
          </a:prstGeom>
          <a:effectLst>
            <a:outerShdw blurRad="203200" dist="38100" dir="2700000" sx="102000" sy="102000" algn="tl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utterstock_1171093360.jpg"/>
          <p:cNvPicPr>
            <a:picLocks noChangeAspect="1"/>
          </p:cNvPicPr>
          <p:nvPr/>
        </p:nvPicPr>
        <p:blipFill>
          <a:blip r:embed="rId2" cstate="screen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799" y="-355600"/>
            <a:ext cx="13613870" cy="78082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1041400" y="248427"/>
            <a:ext cx="112141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6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OTRAS ACCIONES </a:t>
            </a:r>
            <a:r>
              <a:rPr lang="es-ES_tradnl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MKT by TREND</a:t>
            </a: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4000" y="919488"/>
            <a:ext cx="11722100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Programa exclusivo, elaborado para los TOP clientes TREND</a:t>
            </a:r>
          </a:p>
          <a:p>
            <a:pPr>
              <a:defRPr/>
            </a:pPr>
            <a:endParaRPr lang="es-ES_tradnl" sz="1700" kern="1100" spc="10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s-ES_tradnl" sz="1700" b="1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¿CÓMO FUNCIONA?</a:t>
            </a:r>
          </a:p>
          <a:p>
            <a:pPr>
              <a:defRPr/>
            </a:pPr>
            <a:r>
              <a:rPr lang="es-ES_tradnl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Durante 90 días, TREND haz una consultoría de marketing completa para la agencia. El objetivo es potencializar aún más las ventas de nuestros socios.</a:t>
            </a:r>
          </a:p>
          <a:p>
            <a:pPr>
              <a:defRPr/>
            </a:pPr>
            <a:endParaRPr lang="es-ES_tradnl" sz="1700" kern="1100" spc="10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defRPr/>
            </a:pPr>
            <a:endParaRPr lang="pt-BR" sz="1700" kern="1100" spc="1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7" name="Picture 6" descr="grupotrend.png"/>
          <p:cNvPicPr>
            <a:picLocks noChangeAspect="1"/>
          </p:cNvPicPr>
          <p:nvPr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12" name="Picture 11" descr="Untitled-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152400"/>
            <a:ext cx="787400" cy="787400"/>
          </a:xfrm>
          <a:prstGeom prst="rect">
            <a:avLst/>
          </a:prstGeom>
        </p:spPr>
      </p:pic>
      <p:pic>
        <p:nvPicPr>
          <p:cNvPr id="13" name="Picture 15" descr="Anúncio Mkt By TREND - Visit Florida 3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20" y="4689274"/>
            <a:ext cx="4125642" cy="188207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5" name="Picture 16" descr="Captura de Tela 2018-11-27 às 14.12.28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7712" y="2328093"/>
            <a:ext cx="3239138" cy="418954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6" name="Picture 19" descr="Toronto_emkt-IMG2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639" y="2402917"/>
            <a:ext cx="2122423" cy="212242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262" y="2328093"/>
            <a:ext cx="3293614" cy="424326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254000" y="291998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Planos ya realizados:</a:t>
            </a:r>
          </a:p>
          <a:p>
            <a:r>
              <a:rPr lang="es-ES_tradnl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Toronto</a:t>
            </a:r>
          </a:p>
          <a:p>
            <a:r>
              <a:rPr lang="es-ES_tradnl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Holanda</a:t>
            </a:r>
          </a:p>
          <a:p>
            <a:r>
              <a:rPr lang="es-ES_tradnl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Florida</a:t>
            </a:r>
            <a:endParaRPr lang="es-ES_tradnl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50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utterstock_1171093360.jpg"/>
          <p:cNvPicPr>
            <a:picLocks noChangeAspect="1"/>
          </p:cNvPicPr>
          <p:nvPr/>
        </p:nvPicPr>
        <p:blipFill>
          <a:blip r:embed="rId2" cstate="screen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799" y="-355600"/>
            <a:ext cx="13613870" cy="78082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1041400" y="248427"/>
            <a:ext cx="112141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OTRAS ACCIONES 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MKT by TREND</a:t>
            </a: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4000" y="919488"/>
            <a:ext cx="117221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Programa exclusivo, creado para los TOP clientes TREND </a:t>
            </a:r>
          </a:p>
          <a:p>
            <a:pPr>
              <a:defRPr/>
            </a:pPr>
            <a:endParaRPr lang="es-ES_tradnl" sz="1700" kern="1100" spc="10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defRPr/>
            </a:pPr>
            <a:endParaRPr lang="es-ES_tradnl" sz="1700" kern="1100" spc="10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defRPr/>
            </a:pPr>
            <a:endParaRPr lang="es-ES_tradnl" sz="1700" kern="1100" spc="1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7" name="Picture 6" descr="grupotrend.png"/>
          <p:cNvPicPr>
            <a:picLocks noChangeAspect="1"/>
          </p:cNvPicPr>
          <p:nvPr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12" name="Picture 11" descr="Untitled-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152400"/>
            <a:ext cx="787400" cy="787400"/>
          </a:xfrm>
          <a:prstGeom prst="rect">
            <a:avLst/>
          </a:prstGeom>
        </p:spPr>
      </p:pic>
      <p:sp>
        <p:nvSpPr>
          <p:cNvPr id="18" name="TextBox 12"/>
          <p:cNvSpPr txBox="1"/>
          <p:nvPr/>
        </p:nvSpPr>
        <p:spPr>
          <a:xfrm>
            <a:off x="5564540" y="2212044"/>
            <a:ext cx="4503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cap="al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Agencias SERVIDAS</a:t>
            </a:r>
            <a:endParaRPr lang="es-ES_tradnl" sz="2000" b="1" cap="all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1228675" y="2731173"/>
            <a:ext cx="450373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cap="all" dirty="0">
                <a:latin typeface="Arial"/>
                <a:cs typeface="Arial"/>
              </a:rPr>
              <a:t>24 Horas</a:t>
            </a:r>
          </a:p>
          <a:p>
            <a:pPr algn="r"/>
            <a:r>
              <a:rPr lang="pt-BR" sz="1600" cap="all" dirty="0">
                <a:latin typeface="Arial"/>
                <a:cs typeface="Arial"/>
              </a:rPr>
              <a:t>4 Cantos</a:t>
            </a:r>
          </a:p>
          <a:p>
            <a:pPr algn="r"/>
            <a:r>
              <a:rPr lang="pt-BR" sz="1600" cap="all" dirty="0">
                <a:latin typeface="Arial"/>
                <a:cs typeface="Arial"/>
              </a:rPr>
              <a:t>Adriana Turismo</a:t>
            </a:r>
          </a:p>
          <a:p>
            <a:pPr algn="r"/>
            <a:r>
              <a:rPr lang="pt-BR" sz="1600" cap="all" dirty="0">
                <a:latin typeface="Arial"/>
                <a:cs typeface="Arial"/>
              </a:rPr>
              <a:t>Asa Norte </a:t>
            </a:r>
          </a:p>
          <a:p>
            <a:pPr algn="r"/>
            <a:r>
              <a:rPr lang="pt-BR" sz="1600" cap="all" dirty="0">
                <a:latin typeface="Arial"/>
                <a:cs typeface="Arial"/>
              </a:rPr>
              <a:t>Casablanca</a:t>
            </a:r>
          </a:p>
          <a:p>
            <a:pPr algn="r"/>
            <a:r>
              <a:rPr lang="pt-BR" sz="1600" cap="all" dirty="0">
                <a:latin typeface="Arial"/>
                <a:cs typeface="Arial"/>
              </a:rPr>
              <a:t>Five Tour</a:t>
            </a:r>
          </a:p>
          <a:p>
            <a:pPr algn="r"/>
            <a:r>
              <a:rPr lang="pt-BR" sz="1600" cap="all" dirty="0">
                <a:latin typeface="Arial"/>
                <a:cs typeface="Arial"/>
              </a:rPr>
              <a:t>Fox Travel</a:t>
            </a:r>
          </a:p>
          <a:p>
            <a:pPr algn="r"/>
            <a:r>
              <a:rPr lang="pt-BR" sz="1600" cap="all" dirty="0">
                <a:latin typeface="Arial"/>
                <a:cs typeface="Arial"/>
              </a:rPr>
              <a:t>Grandes Viagens</a:t>
            </a:r>
          </a:p>
          <a:p>
            <a:pPr algn="r"/>
            <a:r>
              <a:rPr lang="pt-BR" sz="1600" cap="all" dirty="0">
                <a:latin typeface="Arial"/>
                <a:cs typeface="Arial"/>
              </a:rPr>
              <a:t>Greentur</a:t>
            </a:r>
          </a:p>
          <a:p>
            <a:pPr algn="r"/>
            <a:r>
              <a:rPr lang="pt-BR" sz="1600" cap="all" dirty="0">
                <a:latin typeface="Arial"/>
                <a:cs typeface="Arial"/>
              </a:rPr>
              <a:t>JZ Viagens</a:t>
            </a:r>
            <a:endParaRPr lang="pt-BR" sz="1600" cap="all" dirty="0" smtClean="0">
              <a:latin typeface="Arial"/>
              <a:cs typeface="Arial"/>
            </a:endParaRPr>
          </a:p>
        </p:txBody>
      </p:sp>
      <p:sp>
        <p:nvSpPr>
          <p:cNvPr id="20" name="TextBox 9"/>
          <p:cNvSpPr txBox="1"/>
          <p:nvPr/>
        </p:nvSpPr>
        <p:spPr>
          <a:xfrm>
            <a:off x="5809611" y="2722247"/>
            <a:ext cx="45037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cap="all" dirty="0">
                <a:latin typeface="Arial"/>
                <a:cs typeface="Arial"/>
              </a:rPr>
              <a:t>La Nave</a:t>
            </a:r>
          </a:p>
          <a:p>
            <a:r>
              <a:rPr lang="pt-BR" sz="1600" cap="all" dirty="0">
                <a:latin typeface="Arial"/>
                <a:cs typeface="Arial"/>
              </a:rPr>
              <a:t>Nacional Turismo</a:t>
            </a:r>
          </a:p>
          <a:p>
            <a:r>
              <a:rPr lang="pt-BR" sz="1600" cap="all" dirty="0">
                <a:latin typeface="Arial"/>
                <a:cs typeface="Arial"/>
              </a:rPr>
              <a:t>Pontes Tur</a:t>
            </a:r>
          </a:p>
          <a:p>
            <a:r>
              <a:rPr lang="pt-BR" sz="1600" cap="all" dirty="0">
                <a:latin typeface="Arial"/>
                <a:cs typeface="Arial"/>
              </a:rPr>
              <a:t>Premier Turismo</a:t>
            </a:r>
          </a:p>
          <a:p>
            <a:r>
              <a:rPr lang="pt-BR" sz="1600" cap="all" dirty="0" smtClean="0">
                <a:latin typeface="Arial"/>
                <a:cs typeface="Arial"/>
              </a:rPr>
              <a:t>Reale </a:t>
            </a:r>
            <a:r>
              <a:rPr lang="pt-BR" sz="1600" cap="all" dirty="0">
                <a:latin typeface="Arial"/>
                <a:cs typeface="Arial"/>
              </a:rPr>
              <a:t>Viagens</a:t>
            </a:r>
          </a:p>
          <a:p>
            <a:r>
              <a:rPr lang="pt-BR" sz="1600" cap="all" dirty="0">
                <a:latin typeface="Arial"/>
                <a:cs typeface="Arial"/>
              </a:rPr>
              <a:t>Sempre Viagem</a:t>
            </a:r>
          </a:p>
          <a:p>
            <a:r>
              <a:rPr lang="pt-BR" sz="1600" cap="all" dirty="0">
                <a:latin typeface="Arial"/>
                <a:cs typeface="Arial"/>
              </a:rPr>
              <a:t>Travel Class</a:t>
            </a:r>
          </a:p>
          <a:p>
            <a:r>
              <a:rPr lang="pt-BR" sz="1600" cap="all" dirty="0">
                <a:latin typeface="Arial"/>
                <a:cs typeface="Arial"/>
              </a:rPr>
              <a:t>Trilhas Turismo</a:t>
            </a:r>
          </a:p>
          <a:p>
            <a:r>
              <a:rPr lang="pt-BR" sz="1600" cap="all" dirty="0">
                <a:latin typeface="Arial"/>
                <a:cs typeface="Arial"/>
              </a:rPr>
              <a:t>Vanilda Viagens</a:t>
            </a:r>
          </a:p>
          <a:p>
            <a:endParaRPr lang="pt-BR" cap="all" dirty="0">
              <a:latin typeface="Arial"/>
              <a:cs typeface="Arial"/>
            </a:endParaRPr>
          </a:p>
          <a:p>
            <a:endParaRPr lang="pt-BR" cap="all" dirty="0">
              <a:latin typeface="Arial"/>
              <a:cs typeface="Arial"/>
            </a:endParaRPr>
          </a:p>
          <a:p>
            <a:endParaRPr lang="pt-BR" cap="all" dirty="0">
              <a:latin typeface="Arial"/>
              <a:cs typeface="Arial"/>
            </a:endParaRPr>
          </a:p>
          <a:p>
            <a:endParaRPr lang="pt-BR" cap="all" dirty="0" smtClean="0">
              <a:latin typeface="Arial"/>
              <a:cs typeface="Arial"/>
            </a:endParaRPr>
          </a:p>
        </p:txBody>
      </p:sp>
      <p:pic>
        <p:nvPicPr>
          <p:cNvPr id="21" name="Picture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5612" y="2660082"/>
            <a:ext cx="2649537" cy="4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6074" y="5310703"/>
            <a:ext cx="2649538" cy="4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4452276" y="4007869"/>
            <a:ext cx="2651125" cy="4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492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upotrend.png"/>
          <p:cNvPicPr>
            <a:picLocks noChangeAspect="1"/>
          </p:cNvPicPr>
          <p:nvPr/>
        </p:nvPicPr>
        <p:blipFill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1041400" y="248427"/>
            <a:ext cx="11214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8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PROPUESTA</a:t>
            </a:r>
            <a:endParaRPr lang="es-ES_tradnl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342900" y="248427"/>
            <a:ext cx="11214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CONTACTO</a:t>
            </a:r>
            <a:endParaRPr lang="es-ES_tradnl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pic>
        <p:nvPicPr>
          <p:cNvPr id="7" name="Picture 6" descr="grupotrend.png"/>
          <p:cNvPicPr>
            <a:picLocks noChangeAspect="1"/>
          </p:cNvPicPr>
          <p:nvPr/>
        </p:nvPicPr>
        <p:blipFill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sp>
        <p:nvSpPr>
          <p:cNvPr id="5" name="Freeform: Shape 32">
            <a:extLst>
              <a:ext uri="{FF2B5EF4-FFF2-40B4-BE49-F238E27FC236}">
                <a16:creationId xmlns="" xmlns:a16="http://schemas.microsoft.com/office/drawing/2014/main" id="{81844358-D26D-4F67-B908-6F418079F584}"/>
              </a:ext>
            </a:extLst>
          </p:cNvPr>
          <p:cNvSpPr/>
          <p:nvPr/>
        </p:nvSpPr>
        <p:spPr>
          <a:xfrm rot="16200000">
            <a:off x="-662334" y="1457097"/>
            <a:ext cx="1324667" cy="739546"/>
          </a:xfrm>
          <a:custGeom>
            <a:avLst/>
            <a:gdLst>
              <a:gd name="connsiteX0" fmla="*/ 10108 w 2750338"/>
              <a:gd name="connsiteY0" fmla="*/ 0 h 1535481"/>
              <a:gd name="connsiteX1" fmla="*/ 2740230 w 2750338"/>
              <a:gd name="connsiteY1" fmla="*/ 0 h 1535481"/>
              <a:gd name="connsiteX2" fmla="*/ 2743238 w 2750338"/>
              <a:gd name="connsiteY2" fmla="*/ 19709 h 1535481"/>
              <a:gd name="connsiteX3" fmla="*/ 2750338 w 2750338"/>
              <a:gd name="connsiteY3" fmla="*/ 160312 h 1535481"/>
              <a:gd name="connsiteX4" fmla="*/ 1375169 w 2750338"/>
              <a:gd name="connsiteY4" fmla="*/ 1535481 h 1535481"/>
              <a:gd name="connsiteX5" fmla="*/ 0 w 2750338"/>
              <a:gd name="connsiteY5" fmla="*/ 160312 h 1535481"/>
              <a:gd name="connsiteX6" fmla="*/ 7100 w 2750338"/>
              <a:gd name="connsiteY6" fmla="*/ 19709 h 153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0338" h="1535481">
                <a:moveTo>
                  <a:pt x="10108" y="0"/>
                </a:moveTo>
                <a:lnTo>
                  <a:pt x="2740230" y="0"/>
                </a:lnTo>
                <a:lnTo>
                  <a:pt x="2743238" y="19709"/>
                </a:lnTo>
                <a:cubicBezTo>
                  <a:pt x="2747933" y="65938"/>
                  <a:pt x="2750338" y="112844"/>
                  <a:pt x="2750338" y="160312"/>
                </a:cubicBezTo>
                <a:cubicBezTo>
                  <a:pt x="2750338" y="919797"/>
                  <a:pt x="2134654" y="1535481"/>
                  <a:pt x="1375169" y="1535481"/>
                </a:cubicBezTo>
                <a:cubicBezTo>
                  <a:pt x="615684" y="1535481"/>
                  <a:pt x="0" y="919797"/>
                  <a:pt x="0" y="160312"/>
                </a:cubicBezTo>
                <a:cubicBezTo>
                  <a:pt x="0" y="112844"/>
                  <a:pt x="2405" y="65938"/>
                  <a:pt x="7100" y="19709"/>
                </a:cubicBezTo>
                <a:close/>
              </a:path>
            </a:pathLst>
          </a:custGeom>
          <a:solidFill>
            <a:srgbClr val="173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406400" y="1302527"/>
            <a:ext cx="112141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3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Nombre</a:t>
            </a:r>
            <a:endParaRPr lang="es-ES_tradnl" sz="4300" b="1" dirty="0" smtClean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31800" y="1998988"/>
            <a:ext cx="117221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CARGO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1168400" y="3053088"/>
            <a:ext cx="117221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E-mail@grupotrend.com </a:t>
            </a:r>
            <a:br>
              <a:rPr lang="en-US" sz="32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n-US" sz="32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/>
            </a:r>
            <a:br>
              <a:rPr lang="en-US" sz="32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n-US" sz="32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Tel.: 55 xx xxxx-xxxx </a:t>
            </a:r>
          </a:p>
          <a:p>
            <a:pPr>
              <a:defRPr/>
            </a:pPr>
            <a:r>
              <a:rPr lang="en-US" sz="32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Ext.: xxxx</a:t>
            </a:r>
          </a:p>
        </p:txBody>
      </p:sp>
      <p:pic>
        <p:nvPicPr>
          <p:cNvPr id="11" name="Picture 10" descr="002-envelope.png"/>
          <p:cNvPicPr>
            <a:picLocks noChangeAspect="1"/>
          </p:cNvPicPr>
          <p:nvPr/>
        </p:nvPicPr>
        <p:blipFill>
          <a:blip r:embed="rId3" cstate="screen">
            <a:alphaModFix amt="3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00" y="3086100"/>
            <a:ext cx="558800" cy="558800"/>
          </a:xfrm>
          <a:prstGeom prst="rect">
            <a:avLst/>
          </a:prstGeom>
        </p:spPr>
      </p:pic>
      <p:pic>
        <p:nvPicPr>
          <p:cNvPr id="12" name="Picture 11" descr="001-telephone.png"/>
          <p:cNvPicPr>
            <a:picLocks noChangeAspect="1"/>
          </p:cNvPicPr>
          <p:nvPr/>
        </p:nvPicPr>
        <p:blipFill>
          <a:blip r:embed="rId4" cstate="screen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" y="4051300"/>
            <a:ext cx="546100" cy="546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32">
            <a:extLst>
              <a:ext uri="{FF2B5EF4-FFF2-40B4-BE49-F238E27FC236}">
                <a16:creationId xmlns="" xmlns:a16="http://schemas.microsoft.com/office/drawing/2014/main" id="{81844358-D26D-4F67-B908-6F418079F584}"/>
              </a:ext>
            </a:extLst>
          </p:cNvPr>
          <p:cNvSpPr/>
          <p:nvPr/>
        </p:nvSpPr>
        <p:spPr>
          <a:xfrm>
            <a:off x="3981421" y="-631987"/>
            <a:ext cx="4286412" cy="2393054"/>
          </a:xfrm>
          <a:custGeom>
            <a:avLst/>
            <a:gdLst>
              <a:gd name="connsiteX0" fmla="*/ 10108 w 2750338"/>
              <a:gd name="connsiteY0" fmla="*/ 0 h 1535481"/>
              <a:gd name="connsiteX1" fmla="*/ 2740230 w 2750338"/>
              <a:gd name="connsiteY1" fmla="*/ 0 h 1535481"/>
              <a:gd name="connsiteX2" fmla="*/ 2743238 w 2750338"/>
              <a:gd name="connsiteY2" fmla="*/ 19709 h 1535481"/>
              <a:gd name="connsiteX3" fmla="*/ 2750338 w 2750338"/>
              <a:gd name="connsiteY3" fmla="*/ 160312 h 1535481"/>
              <a:gd name="connsiteX4" fmla="*/ 1375169 w 2750338"/>
              <a:gd name="connsiteY4" fmla="*/ 1535481 h 1535481"/>
              <a:gd name="connsiteX5" fmla="*/ 0 w 2750338"/>
              <a:gd name="connsiteY5" fmla="*/ 160312 h 1535481"/>
              <a:gd name="connsiteX6" fmla="*/ 7100 w 2750338"/>
              <a:gd name="connsiteY6" fmla="*/ 19709 h 153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0338" h="1535481">
                <a:moveTo>
                  <a:pt x="10108" y="0"/>
                </a:moveTo>
                <a:lnTo>
                  <a:pt x="2740230" y="0"/>
                </a:lnTo>
                <a:lnTo>
                  <a:pt x="2743238" y="19709"/>
                </a:lnTo>
                <a:cubicBezTo>
                  <a:pt x="2747933" y="65938"/>
                  <a:pt x="2750338" y="112844"/>
                  <a:pt x="2750338" y="160312"/>
                </a:cubicBezTo>
                <a:cubicBezTo>
                  <a:pt x="2750338" y="919797"/>
                  <a:pt x="2134654" y="1535481"/>
                  <a:pt x="1375169" y="1535481"/>
                </a:cubicBezTo>
                <a:cubicBezTo>
                  <a:pt x="615684" y="1535481"/>
                  <a:pt x="0" y="919797"/>
                  <a:pt x="0" y="160312"/>
                </a:cubicBezTo>
                <a:cubicBezTo>
                  <a:pt x="0" y="112844"/>
                  <a:pt x="2405" y="65938"/>
                  <a:pt x="7100" y="19709"/>
                </a:cubicBezTo>
                <a:close/>
              </a:path>
            </a:pathLst>
          </a:custGeom>
          <a:solidFill>
            <a:srgbClr val="173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4061150" y="286527"/>
            <a:ext cx="420516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NÚMEROS</a:t>
            </a:r>
          </a:p>
          <a:p>
            <a:pPr algn="ctr"/>
            <a:endParaRPr lang="es-ES_tradnl" sz="3400" b="1" i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1734858" y="2679581"/>
            <a:ext cx="2703794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s-ES_tradnl" sz="6500" b="1" dirty="0" smtClean="0">
                <a:solidFill>
                  <a:srgbClr val="1363A1"/>
                </a:solidFill>
                <a:latin typeface="Arial"/>
                <a:ea typeface="Adler" charset="0"/>
                <a:cs typeface="Adler" charset="0"/>
              </a:rPr>
              <a:t>500</a:t>
            </a:r>
            <a:r>
              <a:rPr lang="es-ES_tradnl" sz="3400" b="1" dirty="0" smtClean="0">
                <a:solidFill>
                  <a:srgbClr val="1363A1"/>
                </a:solidFill>
                <a:latin typeface="Arial"/>
                <a:ea typeface="Adler" charset="0"/>
                <a:cs typeface="Adler" charset="0"/>
              </a:rPr>
              <a:t>mil</a:t>
            </a:r>
            <a:endParaRPr lang="es-ES_tradnl" sz="3400" b="1" dirty="0" smtClean="0">
              <a:solidFill>
                <a:srgbClr val="FEC24E"/>
              </a:solidFill>
              <a:latin typeface="Arial"/>
              <a:ea typeface="Adler" charset="0"/>
              <a:cs typeface="Adler" charset="0"/>
            </a:endParaRP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4748990" y="2679581"/>
            <a:ext cx="311866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6500" b="1" dirty="0" smtClean="0">
                <a:solidFill>
                  <a:srgbClr val="1363A1"/>
                </a:solidFill>
                <a:latin typeface="Arial"/>
                <a:ea typeface="Adler" charset="0"/>
                <a:cs typeface="Adler" charset="0"/>
              </a:rPr>
              <a:t>5</a:t>
            </a:r>
            <a:r>
              <a:rPr lang="en-US" sz="3400" b="1" dirty="0" smtClean="0">
                <a:solidFill>
                  <a:srgbClr val="1363A1"/>
                </a:solidFill>
                <a:latin typeface="Arial"/>
                <a:ea typeface="Adler" charset="0"/>
                <a:cs typeface="Adler" charset="0"/>
              </a:rPr>
              <a:t>millones</a:t>
            </a:r>
            <a:endParaRPr lang="en-US" sz="3400" b="1" dirty="0" smtClean="0">
              <a:solidFill>
                <a:srgbClr val="FEC24E"/>
              </a:solidFill>
              <a:latin typeface="Arial"/>
              <a:ea typeface="Adler" charset="0"/>
              <a:cs typeface="Adler" charset="0"/>
            </a:endParaRP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7991722" y="2679581"/>
            <a:ext cx="311866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6500" b="1" dirty="0" smtClean="0">
                <a:solidFill>
                  <a:srgbClr val="1363A1"/>
                </a:solidFill>
                <a:latin typeface="Arial"/>
                <a:ea typeface="Adler" charset="0"/>
                <a:cs typeface="Adler" charset="0"/>
              </a:rPr>
              <a:t>14</a:t>
            </a:r>
            <a:r>
              <a:rPr lang="en-US" sz="3400" b="1" dirty="0" smtClean="0">
                <a:solidFill>
                  <a:srgbClr val="1363A1"/>
                </a:solidFill>
                <a:latin typeface="Arial"/>
                <a:ea typeface="Adler" charset="0"/>
                <a:cs typeface="Adler" charset="0"/>
              </a:rPr>
              <a:t>mil</a:t>
            </a:r>
            <a:endParaRPr lang="en-US" sz="3400" b="1" dirty="0" smtClean="0">
              <a:solidFill>
                <a:srgbClr val="FEC24E"/>
              </a:solidFill>
              <a:latin typeface="Arial"/>
              <a:ea typeface="Adler" charset="0"/>
              <a:cs typeface="Adler" charset="0"/>
            </a:endParaRP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349498" y="3673758"/>
            <a:ext cx="18351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hoteles en Brasil y en el mundo</a:t>
            </a:r>
            <a:endParaRPr lang="es-ES_tradnl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972050" y="3695784"/>
            <a:ext cx="251671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de noches vendidas </a:t>
            </a:r>
            <a:br>
              <a:rPr lang="es-ES_tradnl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s-ES_tradnl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en el mundo</a:t>
            </a:r>
            <a:endParaRPr lang="es-ES_tradnl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8130121" y="3663923"/>
            <a:ext cx="211031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agencias de viajes servidas</a:t>
            </a:r>
            <a:endParaRPr lang="es-ES_tradnl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pic>
        <p:nvPicPr>
          <p:cNvPr id="19" name="Picture 18" descr="hotel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46" y="4732095"/>
            <a:ext cx="2133600" cy="2133600"/>
          </a:xfrm>
          <a:prstGeom prst="rect">
            <a:avLst/>
          </a:prstGeom>
        </p:spPr>
      </p:pic>
      <p:sp>
        <p:nvSpPr>
          <p:cNvPr id="20" name="Shape"/>
          <p:cNvSpPr/>
          <p:nvPr/>
        </p:nvSpPr>
        <p:spPr>
          <a:xfrm>
            <a:off x="5312308" y="4662745"/>
            <a:ext cx="1793345" cy="2219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48" extrusionOk="0">
                <a:moveTo>
                  <a:pt x="10799" y="0"/>
                </a:moveTo>
                <a:cubicBezTo>
                  <a:pt x="10141" y="0"/>
                  <a:pt x="9483" y="202"/>
                  <a:pt x="8981" y="606"/>
                </a:cubicBezTo>
                <a:cubicBezTo>
                  <a:pt x="8610" y="904"/>
                  <a:pt x="8380" y="1271"/>
                  <a:pt x="8282" y="1655"/>
                </a:cubicBezTo>
                <a:lnTo>
                  <a:pt x="2116" y="1655"/>
                </a:lnTo>
                <a:lnTo>
                  <a:pt x="2107" y="1655"/>
                </a:lnTo>
                <a:cubicBezTo>
                  <a:pt x="1501" y="1655"/>
                  <a:pt x="1194" y="1655"/>
                  <a:pt x="870" y="1738"/>
                </a:cubicBezTo>
                <a:cubicBezTo>
                  <a:pt x="514" y="1843"/>
                  <a:pt x="232" y="2068"/>
                  <a:pt x="102" y="2355"/>
                </a:cubicBezTo>
                <a:cubicBezTo>
                  <a:pt x="-1" y="2618"/>
                  <a:pt x="0" y="2865"/>
                  <a:pt x="0" y="3351"/>
                </a:cubicBezTo>
                <a:lnTo>
                  <a:pt x="0" y="14207"/>
                </a:lnTo>
                <a:cubicBezTo>
                  <a:pt x="0" y="14701"/>
                  <a:pt x="-1" y="14948"/>
                  <a:pt x="102" y="15210"/>
                </a:cubicBezTo>
                <a:cubicBezTo>
                  <a:pt x="232" y="15498"/>
                  <a:pt x="514" y="15724"/>
                  <a:pt x="870" y="15829"/>
                </a:cubicBezTo>
                <a:cubicBezTo>
                  <a:pt x="1196" y="15912"/>
                  <a:pt x="1503" y="15912"/>
                  <a:pt x="2107" y="15912"/>
                </a:cubicBezTo>
                <a:lnTo>
                  <a:pt x="7966" y="15912"/>
                </a:lnTo>
                <a:lnTo>
                  <a:pt x="5820" y="20999"/>
                </a:lnTo>
                <a:cubicBezTo>
                  <a:pt x="5729" y="21216"/>
                  <a:pt x="5873" y="21452"/>
                  <a:pt x="6143" y="21526"/>
                </a:cubicBezTo>
                <a:cubicBezTo>
                  <a:pt x="6412" y="21599"/>
                  <a:pt x="6705" y="21483"/>
                  <a:pt x="6797" y="21266"/>
                </a:cubicBezTo>
                <a:lnTo>
                  <a:pt x="9056" y="15912"/>
                </a:lnTo>
                <a:lnTo>
                  <a:pt x="12542" y="15912"/>
                </a:lnTo>
                <a:lnTo>
                  <a:pt x="14845" y="21268"/>
                </a:lnTo>
                <a:cubicBezTo>
                  <a:pt x="14938" y="21485"/>
                  <a:pt x="15232" y="21600"/>
                  <a:pt x="15501" y="21525"/>
                </a:cubicBezTo>
                <a:cubicBezTo>
                  <a:pt x="15770" y="21450"/>
                  <a:pt x="15913" y="21214"/>
                  <a:pt x="15820" y="20997"/>
                </a:cubicBezTo>
                <a:lnTo>
                  <a:pt x="13634" y="15912"/>
                </a:lnTo>
                <a:lnTo>
                  <a:pt x="19482" y="15912"/>
                </a:lnTo>
                <a:cubicBezTo>
                  <a:pt x="20095" y="15912"/>
                  <a:pt x="20402" y="15912"/>
                  <a:pt x="20728" y="15829"/>
                </a:cubicBezTo>
                <a:cubicBezTo>
                  <a:pt x="21084" y="15724"/>
                  <a:pt x="21366" y="15498"/>
                  <a:pt x="21496" y="15210"/>
                </a:cubicBezTo>
                <a:cubicBezTo>
                  <a:pt x="21599" y="14948"/>
                  <a:pt x="21598" y="14701"/>
                  <a:pt x="21598" y="14215"/>
                </a:cubicBezTo>
                <a:lnTo>
                  <a:pt x="21598" y="3359"/>
                </a:lnTo>
                <a:cubicBezTo>
                  <a:pt x="21598" y="2865"/>
                  <a:pt x="21599" y="2618"/>
                  <a:pt x="21496" y="2355"/>
                </a:cubicBezTo>
                <a:cubicBezTo>
                  <a:pt x="21366" y="2068"/>
                  <a:pt x="21084" y="1843"/>
                  <a:pt x="20728" y="1738"/>
                </a:cubicBezTo>
                <a:cubicBezTo>
                  <a:pt x="20402" y="1655"/>
                  <a:pt x="20095" y="1655"/>
                  <a:pt x="19491" y="1655"/>
                </a:cubicBezTo>
                <a:lnTo>
                  <a:pt x="13316" y="1655"/>
                </a:lnTo>
                <a:cubicBezTo>
                  <a:pt x="13218" y="1271"/>
                  <a:pt x="12988" y="904"/>
                  <a:pt x="12617" y="606"/>
                </a:cubicBezTo>
                <a:cubicBezTo>
                  <a:pt x="12115" y="202"/>
                  <a:pt x="11458" y="0"/>
                  <a:pt x="10799" y="0"/>
                </a:cubicBezTo>
                <a:close/>
                <a:moveTo>
                  <a:pt x="10799" y="822"/>
                </a:moveTo>
                <a:cubicBezTo>
                  <a:pt x="11196" y="822"/>
                  <a:pt x="11593" y="944"/>
                  <a:pt x="11895" y="1188"/>
                </a:cubicBezTo>
                <a:cubicBezTo>
                  <a:pt x="12065" y="1324"/>
                  <a:pt x="12184" y="1484"/>
                  <a:pt x="12257" y="1655"/>
                </a:cubicBezTo>
                <a:lnTo>
                  <a:pt x="9341" y="1655"/>
                </a:lnTo>
                <a:cubicBezTo>
                  <a:pt x="9414" y="1484"/>
                  <a:pt x="9533" y="1324"/>
                  <a:pt x="9703" y="1188"/>
                </a:cubicBezTo>
                <a:cubicBezTo>
                  <a:pt x="10005" y="944"/>
                  <a:pt x="10403" y="822"/>
                  <a:pt x="10799" y="822"/>
                </a:cubicBezTo>
                <a:close/>
                <a:moveTo>
                  <a:pt x="1744" y="2502"/>
                </a:moveTo>
                <a:lnTo>
                  <a:pt x="1747" y="2502"/>
                </a:lnTo>
                <a:lnTo>
                  <a:pt x="19854" y="2502"/>
                </a:lnTo>
                <a:cubicBezTo>
                  <a:pt x="20073" y="2502"/>
                  <a:pt x="20185" y="2502"/>
                  <a:pt x="20304" y="2532"/>
                </a:cubicBezTo>
                <a:cubicBezTo>
                  <a:pt x="20433" y="2570"/>
                  <a:pt x="20536" y="2653"/>
                  <a:pt x="20583" y="2757"/>
                </a:cubicBezTo>
                <a:cubicBezTo>
                  <a:pt x="20621" y="2853"/>
                  <a:pt x="20620" y="2942"/>
                  <a:pt x="20620" y="3122"/>
                </a:cubicBezTo>
                <a:lnTo>
                  <a:pt x="20620" y="14447"/>
                </a:lnTo>
                <a:cubicBezTo>
                  <a:pt x="20620" y="14624"/>
                  <a:pt x="20621" y="14714"/>
                  <a:pt x="20583" y="14809"/>
                </a:cubicBezTo>
                <a:cubicBezTo>
                  <a:pt x="20536" y="14913"/>
                  <a:pt x="20433" y="14995"/>
                  <a:pt x="20304" y="15033"/>
                </a:cubicBezTo>
                <a:cubicBezTo>
                  <a:pt x="20185" y="15064"/>
                  <a:pt x="20074" y="15064"/>
                  <a:pt x="19851" y="15064"/>
                </a:cubicBezTo>
                <a:lnTo>
                  <a:pt x="18853" y="15064"/>
                </a:lnTo>
                <a:lnTo>
                  <a:pt x="18853" y="9073"/>
                </a:lnTo>
                <a:cubicBezTo>
                  <a:pt x="18853" y="8844"/>
                  <a:pt x="18622" y="8658"/>
                  <a:pt x="18337" y="8658"/>
                </a:cubicBezTo>
                <a:cubicBezTo>
                  <a:pt x="18052" y="8658"/>
                  <a:pt x="17821" y="8844"/>
                  <a:pt x="17821" y="9073"/>
                </a:cubicBezTo>
                <a:lnTo>
                  <a:pt x="17821" y="15064"/>
                </a:lnTo>
                <a:lnTo>
                  <a:pt x="16386" y="15064"/>
                </a:lnTo>
                <a:lnTo>
                  <a:pt x="16386" y="10317"/>
                </a:lnTo>
                <a:cubicBezTo>
                  <a:pt x="16386" y="10087"/>
                  <a:pt x="16156" y="9901"/>
                  <a:pt x="15871" y="9901"/>
                </a:cubicBezTo>
                <a:cubicBezTo>
                  <a:pt x="15586" y="9901"/>
                  <a:pt x="15355" y="10087"/>
                  <a:pt x="15355" y="10317"/>
                </a:cubicBezTo>
                <a:lnTo>
                  <a:pt x="15355" y="15064"/>
                </a:lnTo>
                <a:lnTo>
                  <a:pt x="13920" y="15064"/>
                </a:lnTo>
                <a:lnTo>
                  <a:pt x="13920" y="11664"/>
                </a:lnTo>
                <a:cubicBezTo>
                  <a:pt x="13920" y="11435"/>
                  <a:pt x="13689" y="11249"/>
                  <a:pt x="13405" y="11249"/>
                </a:cubicBezTo>
                <a:cubicBezTo>
                  <a:pt x="13120" y="11249"/>
                  <a:pt x="12889" y="11435"/>
                  <a:pt x="12889" y="11664"/>
                </a:cubicBezTo>
                <a:lnTo>
                  <a:pt x="12889" y="15064"/>
                </a:lnTo>
                <a:lnTo>
                  <a:pt x="11454" y="15064"/>
                </a:lnTo>
                <a:lnTo>
                  <a:pt x="11454" y="10663"/>
                </a:lnTo>
                <a:cubicBezTo>
                  <a:pt x="11454" y="10433"/>
                  <a:pt x="11223" y="10247"/>
                  <a:pt x="10938" y="10247"/>
                </a:cubicBezTo>
                <a:cubicBezTo>
                  <a:pt x="10653" y="10247"/>
                  <a:pt x="10423" y="10433"/>
                  <a:pt x="10423" y="10663"/>
                </a:cubicBezTo>
                <a:lnTo>
                  <a:pt x="10423" y="15064"/>
                </a:lnTo>
                <a:lnTo>
                  <a:pt x="8988" y="15064"/>
                </a:lnTo>
                <a:lnTo>
                  <a:pt x="8988" y="12787"/>
                </a:lnTo>
                <a:cubicBezTo>
                  <a:pt x="8988" y="12558"/>
                  <a:pt x="8757" y="12372"/>
                  <a:pt x="8472" y="12372"/>
                </a:cubicBezTo>
                <a:cubicBezTo>
                  <a:pt x="8187" y="12372"/>
                  <a:pt x="7956" y="12558"/>
                  <a:pt x="7956" y="12787"/>
                </a:cubicBezTo>
                <a:lnTo>
                  <a:pt x="7956" y="15064"/>
                </a:lnTo>
                <a:lnTo>
                  <a:pt x="6521" y="15064"/>
                </a:lnTo>
                <a:lnTo>
                  <a:pt x="6521" y="12913"/>
                </a:lnTo>
                <a:cubicBezTo>
                  <a:pt x="6521" y="12684"/>
                  <a:pt x="6290" y="12498"/>
                  <a:pt x="6005" y="12498"/>
                </a:cubicBezTo>
                <a:cubicBezTo>
                  <a:pt x="5720" y="12498"/>
                  <a:pt x="5489" y="12684"/>
                  <a:pt x="5489" y="12913"/>
                </a:cubicBezTo>
                <a:lnTo>
                  <a:pt x="5489" y="15064"/>
                </a:lnTo>
                <a:lnTo>
                  <a:pt x="4055" y="15064"/>
                </a:lnTo>
                <a:lnTo>
                  <a:pt x="4055" y="13385"/>
                </a:lnTo>
                <a:cubicBezTo>
                  <a:pt x="4055" y="13156"/>
                  <a:pt x="3824" y="12970"/>
                  <a:pt x="3539" y="12970"/>
                </a:cubicBezTo>
                <a:cubicBezTo>
                  <a:pt x="3255" y="12970"/>
                  <a:pt x="3024" y="13156"/>
                  <a:pt x="3024" y="13385"/>
                </a:cubicBezTo>
                <a:lnTo>
                  <a:pt x="3024" y="15064"/>
                </a:lnTo>
                <a:lnTo>
                  <a:pt x="1744" y="15064"/>
                </a:lnTo>
                <a:cubicBezTo>
                  <a:pt x="1525" y="15064"/>
                  <a:pt x="1413" y="15064"/>
                  <a:pt x="1294" y="15033"/>
                </a:cubicBezTo>
                <a:cubicBezTo>
                  <a:pt x="1165" y="14995"/>
                  <a:pt x="1062" y="14913"/>
                  <a:pt x="1015" y="14809"/>
                </a:cubicBezTo>
                <a:cubicBezTo>
                  <a:pt x="977" y="14714"/>
                  <a:pt x="978" y="14624"/>
                  <a:pt x="978" y="14444"/>
                </a:cubicBezTo>
                <a:lnTo>
                  <a:pt x="978" y="3120"/>
                </a:lnTo>
                <a:cubicBezTo>
                  <a:pt x="978" y="2943"/>
                  <a:pt x="977" y="2853"/>
                  <a:pt x="1015" y="2757"/>
                </a:cubicBezTo>
                <a:cubicBezTo>
                  <a:pt x="1062" y="2653"/>
                  <a:pt x="1165" y="2570"/>
                  <a:pt x="1294" y="2532"/>
                </a:cubicBezTo>
                <a:cubicBezTo>
                  <a:pt x="1412" y="2502"/>
                  <a:pt x="1524" y="2502"/>
                  <a:pt x="1744" y="2502"/>
                </a:cubicBezTo>
                <a:close/>
                <a:moveTo>
                  <a:pt x="3539" y="4110"/>
                </a:moveTo>
                <a:cubicBezTo>
                  <a:pt x="3255" y="4110"/>
                  <a:pt x="3024" y="4296"/>
                  <a:pt x="3024" y="4525"/>
                </a:cubicBezTo>
                <a:lnTo>
                  <a:pt x="3024" y="4549"/>
                </a:lnTo>
                <a:cubicBezTo>
                  <a:pt x="3024" y="4778"/>
                  <a:pt x="3255" y="4964"/>
                  <a:pt x="3539" y="4964"/>
                </a:cubicBezTo>
                <a:cubicBezTo>
                  <a:pt x="3824" y="4964"/>
                  <a:pt x="4055" y="4778"/>
                  <a:pt x="4055" y="4549"/>
                </a:cubicBezTo>
                <a:lnTo>
                  <a:pt x="4055" y="4525"/>
                </a:lnTo>
                <a:cubicBezTo>
                  <a:pt x="4055" y="4296"/>
                  <a:pt x="3824" y="4110"/>
                  <a:pt x="3539" y="4110"/>
                </a:cubicBezTo>
                <a:close/>
                <a:moveTo>
                  <a:pt x="16110" y="4110"/>
                </a:moveTo>
                <a:cubicBezTo>
                  <a:pt x="15817" y="4110"/>
                  <a:pt x="15579" y="4301"/>
                  <a:pt x="15579" y="4537"/>
                </a:cubicBezTo>
                <a:cubicBezTo>
                  <a:pt x="15579" y="4773"/>
                  <a:pt x="15817" y="4964"/>
                  <a:pt x="16110" y="4964"/>
                </a:cubicBezTo>
                <a:lnTo>
                  <a:pt x="17109" y="4964"/>
                </a:lnTo>
                <a:lnTo>
                  <a:pt x="12749" y="8475"/>
                </a:lnTo>
                <a:lnTo>
                  <a:pt x="11613" y="7560"/>
                </a:lnTo>
                <a:cubicBezTo>
                  <a:pt x="11513" y="7473"/>
                  <a:pt x="11373" y="7424"/>
                  <a:pt x="11226" y="7424"/>
                </a:cubicBezTo>
                <a:cubicBezTo>
                  <a:pt x="11080" y="7424"/>
                  <a:pt x="10941" y="7474"/>
                  <a:pt x="10842" y="7560"/>
                </a:cubicBezTo>
                <a:lnTo>
                  <a:pt x="7076" y="10592"/>
                </a:lnTo>
                <a:lnTo>
                  <a:pt x="5938" y="9677"/>
                </a:lnTo>
                <a:cubicBezTo>
                  <a:pt x="5839" y="9595"/>
                  <a:pt x="5701" y="9550"/>
                  <a:pt x="5559" y="9553"/>
                </a:cubicBezTo>
                <a:cubicBezTo>
                  <a:pt x="5426" y="9556"/>
                  <a:pt x="5299" y="9600"/>
                  <a:pt x="5205" y="9677"/>
                </a:cubicBezTo>
                <a:lnTo>
                  <a:pt x="3300" y="11211"/>
                </a:lnTo>
                <a:cubicBezTo>
                  <a:pt x="3064" y="11396"/>
                  <a:pt x="3092" y="11708"/>
                  <a:pt x="3359" y="11864"/>
                </a:cubicBezTo>
                <a:cubicBezTo>
                  <a:pt x="3537" y="11968"/>
                  <a:pt x="3777" y="11968"/>
                  <a:pt x="3954" y="11862"/>
                </a:cubicBezTo>
                <a:lnTo>
                  <a:pt x="5609" y="10529"/>
                </a:lnTo>
                <a:lnTo>
                  <a:pt x="6783" y="11475"/>
                </a:lnTo>
                <a:cubicBezTo>
                  <a:pt x="6863" y="11548"/>
                  <a:pt x="6977" y="11590"/>
                  <a:pt x="7098" y="11593"/>
                </a:cubicBezTo>
                <a:cubicBezTo>
                  <a:pt x="7225" y="11595"/>
                  <a:pt x="7348" y="11552"/>
                  <a:pt x="7433" y="11475"/>
                </a:cubicBezTo>
                <a:lnTo>
                  <a:pt x="11235" y="8414"/>
                </a:lnTo>
                <a:lnTo>
                  <a:pt x="12356" y="9317"/>
                </a:lnTo>
                <a:cubicBezTo>
                  <a:pt x="12454" y="9398"/>
                  <a:pt x="12587" y="9447"/>
                  <a:pt x="12727" y="9453"/>
                </a:cubicBezTo>
                <a:cubicBezTo>
                  <a:pt x="12891" y="9461"/>
                  <a:pt x="13050" y="9411"/>
                  <a:pt x="13164" y="9317"/>
                </a:cubicBezTo>
                <a:lnTo>
                  <a:pt x="17778" y="5603"/>
                </a:lnTo>
                <a:lnTo>
                  <a:pt x="17778" y="6323"/>
                </a:lnTo>
                <a:cubicBezTo>
                  <a:pt x="17778" y="6559"/>
                  <a:pt x="18016" y="6751"/>
                  <a:pt x="18309" y="6751"/>
                </a:cubicBezTo>
                <a:cubicBezTo>
                  <a:pt x="18602" y="6751"/>
                  <a:pt x="18839" y="6559"/>
                  <a:pt x="18839" y="6323"/>
                </a:cubicBezTo>
                <a:lnTo>
                  <a:pt x="18839" y="4560"/>
                </a:lnTo>
                <a:cubicBezTo>
                  <a:pt x="18839" y="4522"/>
                  <a:pt x="18831" y="4486"/>
                  <a:pt x="18819" y="4450"/>
                </a:cubicBezTo>
                <a:cubicBezTo>
                  <a:pt x="18812" y="4430"/>
                  <a:pt x="18806" y="4409"/>
                  <a:pt x="18795" y="4390"/>
                </a:cubicBezTo>
                <a:cubicBezTo>
                  <a:pt x="18721" y="4227"/>
                  <a:pt x="18528" y="4110"/>
                  <a:pt x="18300" y="4110"/>
                </a:cubicBezTo>
                <a:lnTo>
                  <a:pt x="16110" y="4110"/>
                </a:lnTo>
                <a:close/>
                <a:moveTo>
                  <a:pt x="3539" y="5825"/>
                </a:moveTo>
                <a:cubicBezTo>
                  <a:pt x="3255" y="5825"/>
                  <a:pt x="3024" y="6011"/>
                  <a:pt x="3024" y="6240"/>
                </a:cubicBezTo>
                <a:lnTo>
                  <a:pt x="3024" y="6264"/>
                </a:lnTo>
                <a:cubicBezTo>
                  <a:pt x="3024" y="6493"/>
                  <a:pt x="3255" y="6679"/>
                  <a:pt x="3539" y="6679"/>
                </a:cubicBezTo>
                <a:cubicBezTo>
                  <a:pt x="3824" y="6679"/>
                  <a:pt x="4055" y="6493"/>
                  <a:pt x="4055" y="6264"/>
                </a:cubicBezTo>
                <a:lnTo>
                  <a:pt x="4055" y="6240"/>
                </a:lnTo>
                <a:cubicBezTo>
                  <a:pt x="4055" y="6011"/>
                  <a:pt x="3824" y="5825"/>
                  <a:pt x="3539" y="5825"/>
                </a:cubicBezTo>
                <a:close/>
                <a:moveTo>
                  <a:pt x="3539" y="7541"/>
                </a:moveTo>
                <a:cubicBezTo>
                  <a:pt x="3255" y="7541"/>
                  <a:pt x="3024" y="7727"/>
                  <a:pt x="3024" y="7956"/>
                </a:cubicBezTo>
                <a:lnTo>
                  <a:pt x="3024" y="7980"/>
                </a:lnTo>
                <a:cubicBezTo>
                  <a:pt x="3024" y="8209"/>
                  <a:pt x="3255" y="8395"/>
                  <a:pt x="3539" y="8395"/>
                </a:cubicBezTo>
                <a:cubicBezTo>
                  <a:pt x="3824" y="8395"/>
                  <a:pt x="4055" y="8209"/>
                  <a:pt x="4055" y="7980"/>
                </a:cubicBezTo>
                <a:lnTo>
                  <a:pt x="4055" y="7956"/>
                </a:lnTo>
                <a:cubicBezTo>
                  <a:pt x="4055" y="7727"/>
                  <a:pt x="3824" y="7541"/>
                  <a:pt x="3539" y="7541"/>
                </a:cubicBezTo>
                <a:close/>
              </a:path>
            </a:pathLst>
          </a:custGeom>
          <a:solidFill>
            <a:srgbClr val="FEC24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dist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200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1" name="Shape"/>
          <p:cNvSpPr/>
          <p:nvPr/>
        </p:nvSpPr>
        <p:spPr>
          <a:xfrm>
            <a:off x="7935498" y="4794008"/>
            <a:ext cx="2395951" cy="17668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59" extrusionOk="0">
                <a:moveTo>
                  <a:pt x="5389" y="0"/>
                </a:moveTo>
                <a:cubicBezTo>
                  <a:pt x="5281" y="0"/>
                  <a:pt x="5174" y="55"/>
                  <a:pt x="5092" y="166"/>
                </a:cubicBezTo>
                <a:cubicBezTo>
                  <a:pt x="4928" y="386"/>
                  <a:pt x="4928" y="743"/>
                  <a:pt x="5092" y="963"/>
                </a:cubicBezTo>
                <a:cubicBezTo>
                  <a:pt x="5256" y="1183"/>
                  <a:pt x="5522" y="1183"/>
                  <a:pt x="5686" y="963"/>
                </a:cubicBezTo>
                <a:cubicBezTo>
                  <a:pt x="5849" y="743"/>
                  <a:pt x="5849" y="386"/>
                  <a:pt x="5686" y="166"/>
                </a:cubicBezTo>
                <a:cubicBezTo>
                  <a:pt x="5604" y="55"/>
                  <a:pt x="5496" y="0"/>
                  <a:pt x="5389" y="0"/>
                </a:cubicBezTo>
                <a:close/>
                <a:moveTo>
                  <a:pt x="16177" y="0"/>
                </a:moveTo>
                <a:cubicBezTo>
                  <a:pt x="16070" y="0"/>
                  <a:pt x="15962" y="55"/>
                  <a:pt x="15881" y="166"/>
                </a:cubicBezTo>
                <a:cubicBezTo>
                  <a:pt x="15717" y="386"/>
                  <a:pt x="15717" y="743"/>
                  <a:pt x="15881" y="963"/>
                </a:cubicBezTo>
                <a:cubicBezTo>
                  <a:pt x="16044" y="1183"/>
                  <a:pt x="16310" y="1183"/>
                  <a:pt x="16474" y="963"/>
                </a:cubicBezTo>
                <a:cubicBezTo>
                  <a:pt x="16638" y="743"/>
                  <a:pt x="16638" y="386"/>
                  <a:pt x="16474" y="166"/>
                </a:cubicBezTo>
                <a:cubicBezTo>
                  <a:pt x="16392" y="55"/>
                  <a:pt x="16285" y="0"/>
                  <a:pt x="16177" y="0"/>
                </a:cubicBezTo>
                <a:close/>
                <a:moveTo>
                  <a:pt x="15196" y="1212"/>
                </a:moveTo>
                <a:cubicBezTo>
                  <a:pt x="15102" y="1214"/>
                  <a:pt x="15008" y="1259"/>
                  <a:pt x="14934" y="1348"/>
                </a:cubicBezTo>
                <a:lnTo>
                  <a:pt x="13740" y="2954"/>
                </a:lnTo>
                <a:cubicBezTo>
                  <a:pt x="13581" y="3168"/>
                  <a:pt x="13462" y="3329"/>
                  <a:pt x="13367" y="3473"/>
                </a:cubicBezTo>
                <a:cubicBezTo>
                  <a:pt x="13273" y="3618"/>
                  <a:pt x="13204" y="3747"/>
                  <a:pt x="13147" y="3896"/>
                </a:cubicBezTo>
                <a:cubicBezTo>
                  <a:pt x="13088" y="4066"/>
                  <a:pt x="13058" y="4249"/>
                  <a:pt x="13058" y="4432"/>
                </a:cubicBezTo>
                <a:cubicBezTo>
                  <a:pt x="13058" y="4615"/>
                  <a:pt x="13088" y="4798"/>
                  <a:pt x="13147" y="4968"/>
                </a:cubicBezTo>
                <a:cubicBezTo>
                  <a:pt x="13149" y="4973"/>
                  <a:pt x="13151" y="4977"/>
                  <a:pt x="13153" y="4982"/>
                </a:cubicBezTo>
                <a:lnTo>
                  <a:pt x="12665" y="5640"/>
                </a:lnTo>
                <a:lnTo>
                  <a:pt x="9119" y="5640"/>
                </a:lnTo>
                <a:lnTo>
                  <a:pt x="8490" y="4848"/>
                </a:lnTo>
                <a:cubicBezTo>
                  <a:pt x="8524" y="4713"/>
                  <a:pt x="8542" y="4573"/>
                  <a:pt x="8542" y="4432"/>
                </a:cubicBezTo>
                <a:cubicBezTo>
                  <a:pt x="8542" y="4249"/>
                  <a:pt x="8512" y="4066"/>
                  <a:pt x="8453" y="3896"/>
                </a:cubicBezTo>
                <a:cubicBezTo>
                  <a:pt x="8396" y="3747"/>
                  <a:pt x="8327" y="3618"/>
                  <a:pt x="8234" y="3475"/>
                </a:cubicBezTo>
                <a:cubicBezTo>
                  <a:pt x="8140" y="3331"/>
                  <a:pt x="8022" y="3172"/>
                  <a:pt x="7865" y="2961"/>
                </a:cubicBezTo>
                <a:lnTo>
                  <a:pt x="6724" y="1426"/>
                </a:lnTo>
                <a:cubicBezTo>
                  <a:pt x="6548" y="1203"/>
                  <a:pt x="6269" y="1226"/>
                  <a:pt x="6114" y="1475"/>
                </a:cubicBezTo>
                <a:cubicBezTo>
                  <a:pt x="5993" y="1670"/>
                  <a:pt x="5987" y="1952"/>
                  <a:pt x="6101" y="2155"/>
                </a:cubicBezTo>
                <a:lnTo>
                  <a:pt x="7564" y="4123"/>
                </a:lnTo>
                <a:cubicBezTo>
                  <a:pt x="7594" y="4163"/>
                  <a:pt x="7617" y="4194"/>
                  <a:pt x="7635" y="4221"/>
                </a:cubicBezTo>
                <a:cubicBezTo>
                  <a:pt x="7652" y="4249"/>
                  <a:pt x="7666" y="4273"/>
                  <a:pt x="7677" y="4301"/>
                </a:cubicBezTo>
                <a:cubicBezTo>
                  <a:pt x="7688" y="4334"/>
                  <a:pt x="7694" y="4369"/>
                  <a:pt x="7694" y="4404"/>
                </a:cubicBezTo>
                <a:cubicBezTo>
                  <a:pt x="7694" y="4439"/>
                  <a:pt x="7688" y="4473"/>
                  <a:pt x="7677" y="4506"/>
                </a:cubicBezTo>
                <a:cubicBezTo>
                  <a:pt x="7666" y="4534"/>
                  <a:pt x="7653" y="4558"/>
                  <a:pt x="7635" y="4586"/>
                </a:cubicBezTo>
                <a:cubicBezTo>
                  <a:pt x="7616" y="4613"/>
                  <a:pt x="7593" y="4644"/>
                  <a:pt x="7563" y="4685"/>
                </a:cubicBezTo>
                <a:lnTo>
                  <a:pt x="3327" y="10386"/>
                </a:lnTo>
                <a:cubicBezTo>
                  <a:pt x="3297" y="10427"/>
                  <a:pt x="3274" y="10457"/>
                  <a:pt x="3254" y="10481"/>
                </a:cubicBezTo>
                <a:cubicBezTo>
                  <a:pt x="3233" y="10505"/>
                  <a:pt x="3215" y="10522"/>
                  <a:pt x="3194" y="10537"/>
                </a:cubicBezTo>
                <a:cubicBezTo>
                  <a:pt x="3170" y="10552"/>
                  <a:pt x="3144" y="10560"/>
                  <a:pt x="3119" y="10560"/>
                </a:cubicBezTo>
                <a:cubicBezTo>
                  <a:pt x="3093" y="10560"/>
                  <a:pt x="3067" y="10552"/>
                  <a:pt x="3042" y="10537"/>
                </a:cubicBezTo>
                <a:cubicBezTo>
                  <a:pt x="3021" y="10522"/>
                  <a:pt x="3003" y="10504"/>
                  <a:pt x="2983" y="10480"/>
                </a:cubicBezTo>
                <a:cubicBezTo>
                  <a:pt x="2962" y="10456"/>
                  <a:pt x="2939" y="10426"/>
                  <a:pt x="2909" y="10385"/>
                </a:cubicBezTo>
                <a:lnTo>
                  <a:pt x="977" y="7786"/>
                </a:lnTo>
                <a:cubicBezTo>
                  <a:pt x="948" y="7746"/>
                  <a:pt x="925" y="7715"/>
                  <a:pt x="907" y="7688"/>
                </a:cubicBezTo>
                <a:cubicBezTo>
                  <a:pt x="889" y="7660"/>
                  <a:pt x="877" y="7636"/>
                  <a:pt x="866" y="7607"/>
                </a:cubicBezTo>
                <a:cubicBezTo>
                  <a:pt x="854" y="7575"/>
                  <a:pt x="849" y="7541"/>
                  <a:pt x="849" y="7506"/>
                </a:cubicBezTo>
                <a:cubicBezTo>
                  <a:pt x="849" y="7471"/>
                  <a:pt x="854" y="7436"/>
                  <a:pt x="866" y="7403"/>
                </a:cubicBezTo>
                <a:cubicBezTo>
                  <a:pt x="877" y="7375"/>
                  <a:pt x="889" y="7351"/>
                  <a:pt x="907" y="7323"/>
                </a:cubicBezTo>
                <a:cubicBezTo>
                  <a:pt x="925" y="7295"/>
                  <a:pt x="948" y="7265"/>
                  <a:pt x="977" y="7224"/>
                </a:cubicBezTo>
                <a:lnTo>
                  <a:pt x="4577" y="2380"/>
                </a:lnTo>
                <a:cubicBezTo>
                  <a:pt x="4723" y="2203"/>
                  <a:pt x="4756" y="1912"/>
                  <a:pt x="4654" y="1686"/>
                </a:cubicBezTo>
                <a:cubicBezTo>
                  <a:pt x="4504" y="1350"/>
                  <a:pt x="4155" y="1302"/>
                  <a:pt x="3957" y="1590"/>
                </a:cubicBezTo>
                <a:lnTo>
                  <a:pt x="682" y="5999"/>
                </a:lnTo>
                <a:cubicBezTo>
                  <a:pt x="523" y="6213"/>
                  <a:pt x="403" y="6374"/>
                  <a:pt x="309" y="6518"/>
                </a:cubicBezTo>
                <a:cubicBezTo>
                  <a:pt x="215" y="6663"/>
                  <a:pt x="146" y="6791"/>
                  <a:pt x="88" y="6941"/>
                </a:cubicBezTo>
                <a:cubicBezTo>
                  <a:pt x="30" y="7111"/>
                  <a:pt x="0" y="7294"/>
                  <a:pt x="0" y="7477"/>
                </a:cubicBezTo>
                <a:cubicBezTo>
                  <a:pt x="0" y="7660"/>
                  <a:pt x="30" y="7843"/>
                  <a:pt x="88" y="8013"/>
                </a:cubicBezTo>
                <a:cubicBezTo>
                  <a:pt x="146" y="8162"/>
                  <a:pt x="215" y="8291"/>
                  <a:pt x="308" y="8434"/>
                </a:cubicBezTo>
                <a:cubicBezTo>
                  <a:pt x="401" y="8578"/>
                  <a:pt x="520" y="8737"/>
                  <a:pt x="676" y="8948"/>
                </a:cubicBezTo>
                <a:lnTo>
                  <a:pt x="2041" y="10784"/>
                </a:lnTo>
                <a:cubicBezTo>
                  <a:pt x="2200" y="10999"/>
                  <a:pt x="2319" y="11159"/>
                  <a:pt x="2427" y="11286"/>
                </a:cubicBezTo>
                <a:cubicBezTo>
                  <a:pt x="2534" y="11412"/>
                  <a:pt x="2630" y="11505"/>
                  <a:pt x="2741" y="11583"/>
                </a:cubicBezTo>
                <a:cubicBezTo>
                  <a:pt x="2868" y="11662"/>
                  <a:pt x="3004" y="11702"/>
                  <a:pt x="3140" y="11702"/>
                </a:cubicBezTo>
                <a:cubicBezTo>
                  <a:pt x="3242" y="11702"/>
                  <a:pt x="3345" y="11679"/>
                  <a:pt x="3444" y="11634"/>
                </a:cubicBezTo>
                <a:lnTo>
                  <a:pt x="4917" y="13617"/>
                </a:lnTo>
                <a:cubicBezTo>
                  <a:pt x="4638" y="14347"/>
                  <a:pt x="4725" y="15266"/>
                  <a:pt x="5180" y="15879"/>
                </a:cubicBezTo>
                <a:cubicBezTo>
                  <a:pt x="5473" y="16273"/>
                  <a:pt x="5861" y="16461"/>
                  <a:pt x="6245" y="16444"/>
                </a:cubicBezTo>
                <a:cubicBezTo>
                  <a:pt x="6240" y="16951"/>
                  <a:pt x="6380" y="17459"/>
                  <a:pt x="6667" y="17846"/>
                </a:cubicBezTo>
                <a:cubicBezTo>
                  <a:pt x="6957" y="18236"/>
                  <a:pt x="7340" y="18424"/>
                  <a:pt x="7721" y="18412"/>
                </a:cubicBezTo>
                <a:cubicBezTo>
                  <a:pt x="7709" y="18929"/>
                  <a:pt x="7848" y="19452"/>
                  <a:pt x="8141" y="19847"/>
                </a:cubicBezTo>
                <a:cubicBezTo>
                  <a:pt x="8603" y="20468"/>
                  <a:pt x="9300" y="20579"/>
                  <a:pt x="9847" y="20181"/>
                </a:cubicBezTo>
                <a:lnTo>
                  <a:pt x="10437" y="20969"/>
                </a:lnTo>
                <a:cubicBezTo>
                  <a:pt x="10821" y="21469"/>
                  <a:pt x="11395" y="21600"/>
                  <a:pt x="11880" y="21298"/>
                </a:cubicBezTo>
                <a:cubicBezTo>
                  <a:pt x="12336" y="21013"/>
                  <a:pt x="12627" y="20397"/>
                  <a:pt x="12625" y="19720"/>
                </a:cubicBezTo>
                <a:cubicBezTo>
                  <a:pt x="12974" y="19708"/>
                  <a:pt x="13305" y="19507"/>
                  <a:pt x="13543" y="19163"/>
                </a:cubicBezTo>
                <a:cubicBezTo>
                  <a:pt x="13778" y="18822"/>
                  <a:pt x="13902" y="18370"/>
                  <a:pt x="13888" y="17906"/>
                </a:cubicBezTo>
                <a:cubicBezTo>
                  <a:pt x="14254" y="17903"/>
                  <a:pt x="14605" y="17707"/>
                  <a:pt x="14864" y="17360"/>
                </a:cubicBezTo>
                <a:cubicBezTo>
                  <a:pt x="15145" y="16985"/>
                  <a:pt x="15295" y="16468"/>
                  <a:pt x="15277" y="15936"/>
                </a:cubicBezTo>
                <a:cubicBezTo>
                  <a:pt x="15749" y="15913"/>
                  <a:pt x="16180" y="15567"/>
                  <a:pt x="16420" y="15020"/>
                </a:cubicBezTo>
                <a:cubicBezTo>
                  <a:pt x="16667" y="14457"/>
                  <a:pt x="16678" y="13762"/>
                  <a:pt x="16449" y="13186"/>
                </a:cubicBezTo>
                <a:lnTo>
                  <a:pt x="16442" y="13175"/>
                </a:lnTo>
                <a:lnTo>
                  <a:pt x="17883" y="11431"/>
                </a:lnTo>
                <a:cubicBezTo>
                  <a:pt x="17941" y="11488"/>
                  <a:pt x="17999" y="11539"/>
                  <a:pt x="18062" y="11583"/>
                </a:cubicBezTo>
                <a:cubicBezTo>
                  <a:pt x="18188" y="11662"/>
                  <a:pt x="18324" y="11702"/>
                  <a:pt x="18460" y="11702"/>
                </a:cubicBezTo>
                <a:cubicBezTo>
                  <a:pt x="18596" y="11702"/>
                  <a:pt x="18732" y="11662"/>
                  <a:pt x="18859" y="11583"/>
                </a:cubicBezTo>
                <a:cubicBezTo>
                  <a:pt x="18970" y="11505"/>
                  <a:pt x="19065" y="11413"/>
                  <a:pt x="19172" y="11287"/>
                </a:cubicBezTo>
                <a:cubicBezTo>
                  <a:pt x="19279" y="11161"/>
                  <a:pt x="19397" y="11002"/>
                  <a:pt x="19554" y="10791"/>
                </a:cubicBezTo>
                <a:lnTo>
                  <a:pt x="20918" y="8955"/>
                </a:lnTo>
                <a:cubicBezTo>
                  <a:pt x="21077" y="8741"/>
                  <a:pt x="21197" y="8580"/>
                  <a:pt x="21291" y="8436"/>
                </a:cubicBezTo>
                <a:cubicBezTo>
                  <a:pt x="21385" y="8291"/>
                  <a:pt x="21454" y="8162"/>
                  <a:pt x="21512" y="8013"/>
                </a:cubicBezTo>
                <a:cubicBezTo>
                  <a:pt x="21570" y="7843"/>
                  <a:pt x="21600" y="7660"/>
                  <a:pt x="21600" y="7477"/>
                </a:cubicBezTo>
                <a:cubicBezTo>
                  <a:pt x="21600" y="7294"/>
                  <a:pt x="21570" y="7111"/>
                  <a:pt x="21512" y="6941"/>
                </a:cubicBezTo>
                <a:cubicBezTo>
                  <a:pt x="21454" y="6791"/>
                  <a:pt x="21385" y="6663"/>
                  <a:pt x="21292" y="6519"/>
                </a:cubicBezTo>
                <a:cubicBezTo>
                  <a:pt x="21199" y="6375"/>
                  <a:pt x="21080" y="6216"/>
                  <a:pt x="20924" y="6005"/>
                </a:cubicBezTo>
                <a:lnTo>
                  <a:pt x="17680" y="1641"/>
                </a:lnTo>
                <a:cubicBezTo>
                  <a:pt x="17515" y="1374"/>
                  <a:pt x="17214" y="1361"/>
                  <a:pt x="17037" y="1612"/>
                </a:cubicBezTo>
                <a:cubicBezTo>
                  <a:pt x="16875" y="1840"/>
                  <a:pt x="16882" y="2201"/>
                  <a:pt x="17051" y="2419"/>
                </a:cubicBezTo>
                <a:lnTo>
                  <a:pt x="20623" y="7224"/>
                </a:lnTo>
                <a:cubicBezTo>
                  <a:pt x="20652" y="7265"/>
                  <a:pt x="20675" y="7295"/>
                  <a:pt x="20693" y="7323"/>
                </a:cubicBezTo>
                <a:cubicBezTo>
                  <a:pt x="20711" y="7351"/>
                  <a:pt x="20723" y="7375"/>
                  <a:pt x="20734" y="7403"/>
                </a:cubicBezTo>
                <a:cubicBezTo>
                  <a:pt x="20746" y="7436"/>
                  <a:pt x="20751" y="7470"/>
                  <a:pt x="20751" y="7505"/>
                </a:cubicBezTo>
                <a:cubicBezTo>
                  <a:pt x="20751" y="7540"/>
                  <a:pt x="20746" y="7575"/>
                  <a:pt x="20734" y="7607"/>
                </a:cubicBezTo>
                <a:cubicBezTo>
                  <a:pt x="20723" y="7636"/>
                  <a:pt x="20710" y="7660"/>
                  <a:pt x="20692" y="7688"/>
                </a:cubicBezTo>
                <a:cubicBezTo>
                  <a:pt x="20674" y="7715"/>
                  <a:pt x="20652" y="7746"/>
                  <a:pt x="20621" y="7787"/>
                </a:cubicBezTo>
                <a:lnTo>
                  <a:pt x="18690" y="10386"/>
                </a:lnTo>
                <a:cubicBezTo>
                  <a:pt x="18661" y="10427"/>
                  <a:pt x="18638" y="10457"/>
                  <a:pt x="18617" y="10481"/>
                </a:cubicBezTo>
                <a:cubicBezTo>
                  <a:pt x="18597" y="10505"/>
                  <a:pt x="18579" y="10523"/>
                  <a:pt x="18558" y="10538"/>
                </a:cubicBezTo>
                <a:cubicBezTo>
                  <a:pt x="18533" y="10553"/>
                  <a:pt x="18507" y="10560"/>
                  <a:pt x="18481" y="10560"/>
                </a:cubicBezTo>
                <a:cubicBezTo>
                  <a:pt x="18456" y="10560"/>
                  <a:pt x="18430" y="10553"/>
                  <a:pt x="18406" y="10538"/>
                </a:cubicBezTo>
                <a:cubicBezTo>
                  <a:pt x="18385" y="10523"/>
                  <a:pt x="18367" y="10505"/>
                  <a:pt x="18346" y="10481"/>
                </a:cubicBezTo>
                <a:cubicBezTo>
                  <a:pt x="18326" y="10457"/>
                  <a:pt x="18303" y="10426"/>
                  <a:pt x="18272" y="10385"/>
                </a:cubicBezTo>
                <a:lnTo>
                  <a:pt x="14036" y="4684"/>
                </a:lnTo>
                <a:cubicBezTo>
                  <a:pt x="14006" y="4644"/>
                  <a:pt x="13983" y="4613"/>
                  <a:pt x="13965" y="4586"/>
                </a:cubicBezTo>
                <a:cubicBezTo>
                  <a:pt x="13948" y="4558"/>
                  <a:pt x="13935" y="4534"/>
                  <a:pt x="13924" y="4506"/>
                </a:cubicBezTo>
                <a:cubicBezTo>
                  <a:pt x="13913" y="4473"/>
                  <a:pt x="13907" y="4439"/>
                  <a:pt x="13907" y="4404"/>
                </a:cubicBezTo>
                <a:cubicBezTo>
                  <a:pt x="13907" y="4369"/>
                  <a:pt x="13913" y="4334"/>
                  <a:pt x="13924" y="4301"/>
                </a:cubicBezTo>
                <a:cubicBezTo>
                  <a:pt x="13935" y="4273"/>
                  <a:pt x="13948" y="4249"/>
                  <a:pt x="13966" y="4221"/>
                </a:cubicBezTo>
                <a:cubicBezTo>
                  <a:pt x="13984" y="4193"/>
                  <a:pt x="14007" y="4163"/>
                  <a:pt x="14037" y="4122"/>
                </a:cubicBezTo>
                <a:lnTo>
                  <a:pt x="15499" y="2155"/>
                </a:lnTo>
                <a:cubicBezTo>
                  <a:pt x="15663" y="1918"/>
                  <a:pt x="15646" y="1544"/>
                  <a:pt x="15461" y="1337"/>
                </a:cubicBezTo>
                <a:cubicBezTo>
                  <a:pt x="15384" y="1252"/>
                  <a:pt x="15290" y="1210"/>
                  <a:pt x="15196" y="1212"/>
                </a:cubicBezTo>
                <a:close/>
                <a:moveTo>
                  <a:pt x="7970" y="5761"/>
                </a:moveTo>
                <a:lnTo>
                  <a:pt x="8585" y="6605"/>
                </a:lnTo>
                <a:cubicBezTo>
                  <a:pt x="8624" y="6651"/>
                  <a:pt x="8667" y="6689"/>
                  <a:pt x="8714" y="6717"/>
                </a:cubicBezTo>
                <a:cubicBezTo>
                  <a:pt x="8779" y="6756"/>
                  <a:pt x="8848" y="6775"/>
                  <a:pt x="8919" y="6775"/>
                </a:cubicBezTo>
                <a:lnTo>
                  <a:pt x="9560" y="6775"/>
                </a:lnTo>
                <a:lnTo>
                  <a:pt x="7651" y="9344"/>
                </a:lnTo>
                <a:cubicBezTo>
                  <a:pt x="7244" y="9987"/>
                  <a:pt x="7221" y="10922"/>
                  <a:pt x="7595" y="11599"/>
                </a:cubicBezTo>
                <a:cubicBezTo>
                  <a:pt x="8066" y="12450"/>
                  <a:pt x="8967" y="12605"/>
                  <a:pt x="9581" y="11942"/>
                </a:cubicBezTo>
                <a:lnTo>
                  <a:pt x="11177" y="9794"/>
                </a:lnTo>
                <a:lnTo>
                  <a:pt x="12764" y="9794"/>
                </a:lnTo>
                <a:lnTo>
                  <a:pt x="15684" y="13724"/>
                </a:lnTo>
                <a:cubicBezTo>
                  <a:pt x="15811" y="13962"/>
                  <a:pt x="15815" y="14282"/>
                  <a:pt x="15695" y="14526"/>
                </a:cubicBezTo>
                <a:cubicBezTo>
                  <a:pt x="15527" y="14867"/>
                  <a:pt x="15186" y="14960"/>
                  <a:pt x="14933" y="14733"/>
                </a:cubicBezTo>
                <a:lnTo>
                  <a:pt x="13863" y="13294"/>
                </a:lnTo>
                <a:cubicBezTo>
                  <a:pt x="13685" y="13097"/>
                  <a:pt x="13422" y="13130"/>
                  <a:pt x="13274" y="13368"/>
                </a:cubicBezTo>
                <a:cubicBezTo>
                  <a:pt x="13146" y="13575"/>
                  <a:pt x="13149" y="13876"/>
                  <a:pt x="13279" y="14080"/>
                </a:cubicBezTo>
                <a:lnTo>
                  <a:pt x="14323" y="15485"/>
                </a:lnTo>
                <a:cubicBezTo>
                  <a:pt x="14516" y="15791"/>
                  <a:pt x="14513" y="16241"/>
                  <a:pt x="14317" y="16543"/>
                </a:cubicBezTo>
                <a:cubicBezTo>
                  <a:pt x="14073" y="16918"/>
                  <a:pt x="13641" y="16926"/>
                  <a:pt x="13390" y="16559"/>
                </a:cubicBezTo>
                <a:lnTo>
                  <a:pt x="12523" y="15435"/>
                </a:lnTo>
                <a:cubicBezTo>
                  <a:pt x="12346" y="15184"/>
                  <a:pt x="12049" y="15186"/>
                  <a:pt x="11873" y="15438"/>
                </a:cubicBezTo>
                <a:cubicBezTo>
                  <a:pt x="11706" y="15678"/>
                  <a:pt x="11716" y="16056"/>
                  <a:pt x="11895" y="16280"/>
                </a:cubicBezTo>
                <a:lnTo>
                  <a:pt x="12887" y="17615"/>
                </a:lnTo>
                <a:cubicBezTo>
                  <a:pt x="13034" y="17825"/>
                  <a:pt x="13049" y="18147"/>
                  <a:pt x="12923" y="18382"/>
                </a:cubicBezTo>
                <a:cubicBezTo>
                  <a:pt x="12762" y="18680"/>
                  <a:pt x="12445" y="18728"/>
                  <a:pt x="12240" y="18485"/>
                </a:cubicBezTo>
                <a:lnTo>
                  <a:pt x="11792" y="17882"/>
                </a:lnTo>
                <a:cubicBezTo>
                  <a:pt x="11648" y="17631"/>
                  <a:pt x="11378" y="17592"/>
                  <a:pt x="11198" y="17796"/>
                </a:cubicBezTo>
                <a:cubicBezTo>
                  <a:pt x="10995" y="18026"/>
                  <a:pt x="10997" y="18448"/>
                  <a:pt x="11204" y="18673"/>
                </a:cubicBezTo>
                <a:lnTo>
                  <a:pt x="11694" y="19334"/>
                </a:lnTo>
                <a:cubicBezTo>
                  <a:pt x="11828" y="19559"/>
                  <a:pt x="11827" y="19878"/>
                  <a:pt x="11692" y="20101"/>
                </a:cubicBezTo>
                <a:cubicBezTo>
                  <a:pt x="11533" y="20363"/>
                  <a:pt x="11249" y="20408"/>
                  <a:pt x="11049" y="20202"/>
                </a:cubicBezTo>
                <a:lnTo>
                  <a:pt x="10438" y="19379"/>
                </a:lnTo>
                <a:cubicBezTo>
                  <a:pt x="10726" y="18646"/>
                  <a:pt x="10640" y="17718"/>
                  <a:pt x="10182" y="17101"/>
                </a:cubicBezTo>
                <a:cubicBezTo>
                  <a:pt x="9900" y="16722"/>
                  <a:pt x="9531" y="16532"/>
                  <a:pt x="9161" y="16532"/>
                </a:cubicBezTo>
                <a:cubicBezTo>
                  <a:pt x="9150" y="16532"/>
                  <a:pt x="9139" y="16534"/>
                  <a:pt x="9127" y="16534"/>
                </a:cubicBezTo>
                <a:cubicBezTo>
                  <a:pt x="9139" y="16017"/>
                  <a:pt x="9001" y="15495"/>
                  <a:pt x="8707" y="15100"/>
                </a:cubicBezTo>
                <a:cubicBezTo>
                  <a:pt x="8426" y="14721"/>
                  <a:pt x="8057" y="14531"/>
                  <a:pt x="7687" y="14531"/>
                </a:cubicBezTo>
                <a:cubicBezTo>
                  <a:pt x="7672" y="14531"/>
                  <a:pt x="7657" y="14533"/>
                  <a:pt x="7642" y="14534"/>
                </a:cubicBezTo>
                <a:cubicBezTo>
                  <a:pt x="7648" y="14028"/>
                  <a:pt x="7508" y="13519"/>
                  <a:pt x="7220" y="13133"/>
                </a:cubicBezTo>
                <a:cubicBezTo>
                  <a:pt x="6939" y="12754"/>
                  <a:pt x="6570" y="12564"/>
                  <a:pt x="6200" y="12564"/>
                </a:cubicBezTo>
                <a:cubicBezTo>
                  <a:pt x="5966" y="12564"/>
                  <a:pt x="5732" y="12641"/>
                  <a:pt x="5520" y="12793"/>
                </a:cubicBezTo>
                <a:lnTo>
                  <a:pt x="4132" y="10925"/>
                </a:lnTo>
                <a:cubicBezTo>
                  <a:pt x="4166" y="10881"/>
                  <a:pt x="4195" y="10842"/>
                  <a:pt x="4233" y="10791"/>
                </a:cubicBezTo>
                <a:lnTo>
                  <a:pt x="7861" y="5910"/>
                </a:lnTo>
                <a:cubicBezTo>
                  <a:pt x="7902" y="5854"/>
                  <a:pt x="7934" y="5810"/>
                  <a:pt x="7970" y="5761"/>
                </a:cubicBezTo>
                <a:close/>
                <a:moveTo>
                  <a:pt x="13728" y="5895"/>
                </a:moveTo>
                <a:cubicBezTo>
                  <a:pt x="13731" y="5898"/>
                  <a:pt x="13732" y="5900"/>
                  <a:pt x="13735" y="5904"/>
                </a:cubicBezTo>
                <a:lnTo>
                  <a:pt x="17251" y="10635"/>
                </a:lnTo>
                <a:lnTo>
                  <a:pt x="15866" y="12389"/>
                </a:lnTo>
                <a:lnTo>
                  <a:pt x="13304" y="8883"/>
                </a:lnTo>
                <a:cubicBezTo>
                  <a:pt x="13268" y="8828"/>
                  <a:pt x="13225" y="8782"/>
                  <a:pt x="13176" y="8749"/>
                </a:cubicBezTo>
                <a:cubicBezTo>
                  <a:pt x="13130" y="8717"/>
                  <a:pt x="13081" y="8698"/>
                  <a:pt x="13030" y="8691"/>
                </a:cubicBezTo>
                <a:lnTo>
                  <a:pt x="11018" y="8691"/>
                </a:lnTo>
                <a:cubicBezTo>
                  <a:pt x="10962" y="8682"/>
                  <a:pt x="10905" y="8689"/>
                  <a:pt x="10852" y="8713"/>
                </a:cubicBezTo>
                <a:cubicBezTo>
                  <a:pt x="10804" y="8735"/>
                  <a:pt x="10761" y="8768"/>
                  <a:pt x="10723" y="8812"/>
                </a:cubicBezTo>
                <a:lnTo>
                  <a:pt x="9101" y="10996"/>
                </a:lnTo>
                <a:cubicBezTo>
                  <a:pt x="8858" y="11229"/>
                  <a:pt x="8520" y="11152"/>
                  <a:pt x="8347" y="10824"/>
                </a:cubicBezTo>
                <a:cubicBezTo>
                  <a:pt x="8216" y="10574"/>
                  <a:pt x="8221" y="10239"/>
                  <a:pt x="8358" y="9996"/>
                </a:cubicBezTo>
                <a:lnTo>
                  <a:pt x="10752" y="6775"/>
                </a:lnTo>
                <a:lnTo>
                  <a:pt x="12802" y="6775"/>
                </a:lnTo>
                <a:cubicBezTo>
                  <a:pt x="12865" y="6782"/>
                  <a:pt x="12929" y="6771"/>
                  <a:pt x="12989" y="6743"/>
                </a:cubicBezTo>
                <a:cubicBezTo>
                  <a:pt x="13035" y="6721"/>
                  <a:pt x="13079" y="6688"/>
                  <a:pt x="13117" y="6646"/>
                </a:cubicBezTo>
                <a:lnTo>
                  <a:pt x="13728" y="5895"/>
                </a:lnTo>
                <a:close/>
                <a:moveTo>
                  <a:pt x="2893" y="7209"/>
                </a:moveTo>
                <a:cubicBezTo>
                  <a:pt x="2785" y="7209"/>
                  <a:pt x="2678" y="7264"/>
                  <a:pt x="2596" y="7374"/>
                </a:cubicBezTo>
                <a:cubicBezTo>
                  <a:pt x="2432" y="7595"/>
                  <a:pt x="2432" y="7951"/>
                  <a:pt x="2596" y="8172"/>
                </a:cubicBezTo>
                <a:cubicBezTo>
                  <a:pt x="2760" y="8392"/>
                  <a:pt x="3025" y="8392"/>
                  <a:pt x="3189" y="8172"/>
                </a:cubicBezTo>
                <a:cubicBezTo>
                  <a:pt x="3353" y="7951"/>
                  <a:pt x="3353" y="7595"/>
                  <a:pt x="3189" y="7374"/>
                </a:cubicBezTo>
                <a:cubicBezTo>
                  <a:pt x="3107" y="7264"/>
                  <a:pt x="3000" y="7209"/>
                  <a:pt x="2893" y="7209"/>
                </a:cubicBezTo>
                <a:close/>
                <a:moveTo>
                  <a:pt x="18677" y="7209"/>
                </a:moveTo>
                <a:cubicBezTo>
                  <a:pt x="18570" y="7209"/>
                  <a:pt x="18463" y="7264"/>
                  <a:pt x="18381" y="7374"/>
                </a:cubicBezTo>
                <a:cubicBezTo>
                  <a:pt x="18217" y="7595"/>
                  <a:pt x="18217" y="7951"/>
                  <a:pt x="18381" y="8172"/>
                </a:cubicBezTo>
                <a:cubicBezTo>
                  <a:pt x="18544" y="8392"/>
                  <a:pt x="18810" y="8392"/>
                  <a:pt x="18974" y="8172"/>
                </a:cubicBezTo>
                <a:cubicBezTo>
                  <a:pt x="19138" y="7951"/>
                  <a:pt x="19138" y="7595"/>
                  <a:pt x="18974" y="7374"/>
                </a:cubicBezTo>
                <a:cubicBezTo>
                  <a:pt x="18892" y="7264"/>
                  <a:pt x="18784" y="7209"/>
                  <a:pt x="18677" y="7209"/>
                </a:cubicBezTo>
                <a:close/>
                <a:moveTo>
                  <a:pt x="6200" y="13670"/>
                </a:moveTo>
                <a:cubicBezTo>
                  <a:pt x="6359" y="13670"/>
                  <a:pt x="6518" y="13751"/>
                  <a:pt x="6640" y="13915"/>
                </a:cubicBezTo>
                <a:cubicBezTo>
                  <a:pt x="6882" y="14241"/>
                  <a:pt x="6882" y="14770"/>
                  <a:pt x="6640" y="15097"/>
                </a:cubicBezTo>
                <a:cubicBezTo>
                  <a:pt x="6397" y="15423"/>
                  <a:pt x="6004" y="15423"/>
                  <a:pt x="5761" y="15097"/>
                </a:cubicBezTo>
                <a:cubicBezTo>
                  <a:pt x="5518" y="14770"/>
                  <a:pt x="5518" y="14241"/>
                  <a:pt x="5761" y="13915"/>
                </a:cubicBezTo>
                <a:cubicBezTo>
                  <a:pt x="5882" y="13751"/>
                  <a:pt x="6041" y="13670"/>
                  <a:pt x="6200" y="13670"/>
                </a:cubicBezTo>
                <a:close/>
                <a:moveTo>
                  <a:pt x="7687" y="15637"/>
                </a:moveTo>
                <a:cubicBezTo>
                  <a:pt x="7846" y="15637"/>
                  <a:pt x="8005" y="15718"/>
                  <a:pt x="8126" y="15882"/>
                </a:cubicBezTo>
                <a:cubicBezTo>
                  <a:pt x="8369" y="16208"/>
                  <a:pt x="8369" y="16737"/>
                  <a:pt x="8126" y="17064"/>
                </a:cubicBezTo>
                <a:cubicBezTo>
                  <a:pt x="7884" y="17390"/>
                  <a:pt x="7491" y="17390"/>
                  <a:pt x="7248" y="17064"/>
                </a:cubicBezTo>
                <a:cubicBezTo>
                  <a:pt x="7005" y="16737"/>
                  <a:pt x="7005" y="16208"/>
                  <a:pt x="7248" y="15882"/>
                </a:cubicBezTo>
                <a:cubicBezTo>
                  <a:pt x="7369" y="15718"/>
                  <a:pt x="7528" y="15637"/>
                  <a:pt x="7687" y="15637"/>
                </a:cubicBezTo>
                <a:close/>
                <a:moveTo>
                  <a:pt x="9161" y="17638"/>
                </a:moveTo>
                <a:cubicBezTo>
                  <a:pt x="9320" y="17638"/>
                  <a:pt x="9479" y="17719"/>
                  <a:pt x="9601" y="17883"/>
                </a:cubicBezTo>
                <a:cubicBezTo>
                  <a:pt x="9843" y="18209"/>
                  <a:pt x="9843" y="18738"/>
                  <a:pt x="9601" y="19065"/>
                </a:cubicBezTo>
                <a:cubicBezTo>
                  <a:pt x="9358" y="19391"/>
                  <a:pt x="8965" y="19391"/>
                  <a:pt x="8722" y="19065"/>
                </a:cubicBezTo>
                <a:cubicBezTo>
                  <a:pt x="8479" y="18738"/>
                  <a:pt x="8479" y="18209"/>
                  <a:pt x="8722" y="17883"/>
                </a:cubicBezTo>
                <a:cubicBezTo>
                  <a:pt x="8843" y="17719"/>
                  <a:pt x="9002" y="17638"/>
                  <a:pt x="9161" y="17638"/>
                </a:cubicBezTo>
                <a:close/>
              </a:path>
            </a:pathLst>
          </a:custGeom>
          <a:solidFill>
            <a:srgbClr val="FEC24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dist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200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TextBox 60"/>
          <p:cNvSpPr txBox="1"/>
          <p:nvPr/>
        </p:nvSpPr>
        <p:spPr>
          <a:xfrm>
            <a:off x="10331449" y="6297853"/>
            <a:ext cx="2057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Datos de 2018</a:t>
            </a:r>
          </a:p>
          <a:p>
            <a:pPr algn="ctr"/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2912115" y="1111132"/>
            <a:ext cx="1862712" cy="1860667"/>
            <a:chOff x="3065463" y="1606432"/>
            <a:chExt cx="1862712" cy="1860667"/>
          </a:xfrm>
        </p:grpSpPr>
        <p:sp>
          <p:nvSpPr>
            <p:cNvPr id="11" name="Oval 5"/>
            <p:cNvSpPr>
              <a:spLocks noChangeArrowheads="1"/>
            </p:cNvSpPr>
            <p:nvPr/>
          </p:nvSpPr>
          <p:spPr bwMode="auto">
            <a:xfrm>
              <a:off x="3065463" y="1606432"/>
              <a:ext cx="1862712" cy="1860667"/>
            </a:xfrm>
            <a:prstGeom prst="ellipse">
              <a:avLst/>
            </a:prstGeom>
            <a:solidFill>
              <a:srgbClr val="10AAC3"/>
            </a:solidFill>
            <a:ln w="76200">
              <a:noFill/>
              <a:miter lim="400000"/>
              <a:headEnd/>
              <a:tailEnd/>
            </a:ln>
          </p:spPr>
          <p:txBody>
            <a:bodyPr wrap="square" lIns="38100" tIns="38100" rIns="38100" bIns="38100" anchor="ctr">
              <a:prstTxWarp prst="textNoShape">
                <a:avLst/>
              </a:prstTxWarp>
              <a:spAutoFit/>
            </a:bodyPr>
            <a:lstStyle/>
            <a:p>
              <a:pPr eaLnBrk="1"/>
              <a:endParaRPr lang="en-US" dirty="0"/>
            </a:p>
          </p:txBody>
        </p:sp>
        <p:pic>
          <p:nvPicPr>
            <p:cNvPr id="54" name="Picture 53" descr="logos-[SV]_branco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14224" y="2019344"/>
              <a:ext cx="1597533" cy="1130256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5148604" y="1105105"/>
            <a:ext cx="1862712" cy="1860667"/>
            <a:chOff x="5416252" y="1600405"/>
            <a:chExt cx="1862712" cy="1860667"/>
          </a:xfrm>
        </p:grpSpPr>
        <p:sp>
          <p:nvSpPr>
            <p:cNvPr id="12" name="Oval 5"/>
            <p:cNvSpPr>
              <a:spLocks noChangeArrowheads="1"/>
            </p:cNvSpPr>
            <p:nvPr/>
          </p:nvSpPr>
          <p:spPr bwMode="auto">
            <a:xfrm>
              <a:off x="5416252" y="1600405"/>
              <a:ext cx="1862712" cy="1860667"/>
            </a:xfrm>
            <a:prstGeom prst="ellipse">
              <a:avLst/>
            </a:prstGeom>
            <a:solidFill>
              <a:srgbClr val="17335C"/>
            </a:solidFill>
            <a:ln w="76200">
              <a:noFill/>
              <a:miter lim="400000"/>
              <a:headEnd/>
              <a:tailEnd/>
            </a:ln>
          </p:spPr>
          <p:txBody>
            <a:bodyPr wrap="square" lIns="38100" tIns="38100" rIns="38100" bIns="38100" anchor="ctr">
              <a:prstTxWarp prst="textNoShape">
                <a:avLst/>
              </a:prstTxWarp>
              <a:spAutoFit/>
            </a:bodyPr>
            <a:lstStyle/>
            <a:p>
              <a:pPr eaLnBrk="1"/>
              <a:endParaRPr lang="en-US" dirty="0"/>
            </a:p>
          </p:txBody>
        </p:sp>
        <p:sp>
          <p:nvSpPr>
            <p:cNvPr id="58" name="Shape"/>
            <p:cNvSpPr/>
            <p:nvPr/>
          </p:nvSpPr>
          <p:spPr>
            <a:xfrm>
              <a:off x="5842001" y="2135780"/>
              <a:ext cx="1044953" cy="779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84" y="0"/>
                  </a:moveTo>
                  <a:cubicBezTo>
                    <a:pt x="3708" y="0"/>
                    <a:pt x="3426" y="1"/>
                    <a:pt x="3186" y="22"/>
                  </a:cubicBezTo>
                  <a:cubicBezTo>
                    <a:pt x="2947" y="44"/>
                    <a:pt x="2752" y="86"/>
                    <a:pt x="2551" y="172"/>
                  </a:cubicBezTo>
                  <a:cubicBezTo>
                    <a:pt x="2330" y="279"/>
                    <a:pt x="2132" y="450"/>
                    <a:pt x="1969" y="668"/>
                  </a:cubicBezTo>
                  <a:cubicBezTo>
                    <a:pt x="1807" y="886"/>
                    <a:pt x="1680" y="1151"/>
                    <a:pt x="1599" y="1447"/>
                  </a:cubicBezTo>
                  <a:cubicBezTo>
                    <a:pt x="1535" y="1718"/>
                    <a:pt x="1503" y="1981"/>
                    <a:pt x="1487" y="2302"/>
                  </a:cubicBezTo>
                  <a:cubicBezTo>
                    <a:pt x="1471" y="2622"/>
                    <a:pt x="1471" y="3001"/>
                    <a:pt x="1471" y="3503"/>
                  </a:cubicBezTo>
                  <a:lnTo>
                    <a:pt x="1471" y="16968"/>
                  </a:lnTo>
                  <a:lnTo>
                    <a:pt x="448" y="16968"/>
                  </a:lnTo>
                  <a:cubicBezTo>
                    <a:pt x="319" y="16955"/>
                    <a:pt x="194" y="17024"/>
                    <a:pt x="107" y="17152"/>
                  </a:cubicBezTo>
                  <a:cubicBezTo>
                    <a:pt x="40" y="17252"/>
                    <a:pt x="1" y="17381"/>
                    <a:pt x="0" y="17516"/>
                  </a:cubicBezTo>
                  <a:lnTo>
                    <a:pt x="0" y="18593"/>
                  </a:lnTo>
                  <a:cubicBezTo>
                    <a:pt x="17" y="19255"/>
                    <a:pt x="192" y="19892"/>
                    <a:pt x="500" y="20411"/>
                  </a:cubicBezTo>
                  <a:cubicBezTo>
                    <a:pt x="937" y="21149"/>
                    <a:pt x="1598" y="21586"/>
                    <a:pt x="2301" y="21600"/>
                  </a:cubicBezTo>
                  <a:lnTo>
                    <a:pt x="19327" y="21600"/>
                  </a:lnTo>
                  <a:cubicBezTo>
                    <a:pt x="19855" y="21587"/>
                    <a:pt x="20364" y="21332"/>
                    <a:pt x="20768" y="20877"/>
                  </a:cubicBezTo>
                  <a:cubicBezTo>
                    <a:pt x="21282" y="20299"/>
                    <a:pt x="21585" y="19452"/>
                    <a:pt x="21600" y="18553"/>
                  </a:cubicBezTo>
                  <a:lnTo>
                    <a:pt x="21600" y="17426"/>
                  </a:lnTo>
                  <a:cubicBezTo>
                    <a:pt x="21598" y="17294"/>
                    <a:pt x="21555" y="17170"/>
                    <a:pt x="21480" y="17083"/>
                  </a:cubicBezTo>
                  <a:cubicBezTo>
                    <a:pt x="21411" y="17003"/>
                    <a:pt x="21321" y="16962"/>
                    <a:pt x="21230" y="16969"/>
                  </a:cubicBezTo>
                  <a:lnTo>
                    <a:pt x="12561" y="16969"/>
                  </a:lnTo>
                  <a:cubicBezTo>
                    <a:pt x="12480" y="16971"/>
                    <a:pt x="12401" y="17012"/>
                    <a:pt x="12340" y="17084"/>
                  </a:cubicBezTo>
                  <a:cubicBezTo>
                    <a:pt x="12266" y="17173"/>
                    <a:pt x="12223" y="17299"/>
                    <a:pt x="12223" y="17432"/>
                  </a:cubicBezTo>
                  <a:lnTo>
                    <a:pt x="12223" y="17684"/>
                  </a:lnTo>
                  <a:cubicBezTo>
                    <a:pt x="12220" y="17872"/>
                    <a:pt x="12169" y="18053"/>
                    <a:pt x="12079" y="18198"/>
                  </a:cubicBezTo>
                  <a:cubicBezTo>
                    <a:pt x="11964" y="18382"/>
                    <a:pt x="11796" y="18492"/>
                    <a:pt x="11616" y="18499"/>
                  </a:cubicBezTo>
                  <a:lnTo>
                    <a:pt x="10017" y="18499"/>
                  </a:lnTo>
                  <a:cubicBezTo>
                    <a:pt x="9811" y="18501"/>
                    <a:pt x="9617" y="18366"/>
                    <a:pt x="9499" y="18139"/>
                  </a:cubicBezTo>
                  <a:cubicBezTo>
                    <a:pt x="9426" y="17998"/>
                    <a:pt x="9387" y="17829"/>
                    <a:pt x="9389" y="17657"/>
                  </a:cubicBezTo>
                  <a:lnTo>
                    <a:pt x="9389" y="17397"/>
                  </a:lnTo>
                  <a:cubicBezTo>
                    <a:pt x="9385" y="17277"/>
                    <a:pt x="9346" y="17164"/>
                    <a:pt x="9279" y="17084"/>
                  </a:cubicBezTo>
                  <a:cubicBezTo>
                    <a:pt x="9221" y="17013"/>
                    <a:pt x="9147" y="16972"/>
                    <a:pt x="9069" y="16968"/>
                  </a:cubicBezTo>
                  <a:lnTo>
                    <a:pt x="2312" y="16968"/>
                  </a:lnTo>
                  <a:lnTo>
                    <a:pt x="2312" y="2981"/>
                  </a:lnTo>
                  <a:cubicBezTo>
                    <a:pt x="2312" y="2708"/>
                    <a:pt x="2312" y="2503"/>
                    <a:pt x="2321" y="2329"/>
                  </a:cubicBezTo>
                  <a:cubicBezTo>
                    <a:pt x="2329" y="2154"/>
                    <a:pt x="2347" y="2012"/>
                    <a:pt x="2382" y="1865"/>
                  </a:cubicBezTo>
                  <a:cubicBezTo>
                    <a:pt x="2425" y="1704"/>
                    <a:pt x="2494" y="1561"/>
                    <a:pt x="2583" y="1443"/>
                  </a:cubicBezTo>
                  <a:cubicBezTo>
                    <a:pt x="2671" y="1325"/>
                    <a:pt x="2778" y="1232"/>
                    <a:pt x="2898" y="1174"/>
                  </a:cubicBezTo>
                  <a:cubicBezTo>
                    <a:pt x="3007" y="1127"/>
                    <a:pt x="3113" y="1105"/>
                    <a:pt x="3242" y="1093"/>
                  </a:cubicBezTo>
                  <a:cubicBezTo>
                    <a:pt x="3372" y="1081"/>
                    <a:pt x="3526" y="1081"/>
                    <a:pt x="3729" y="1081"/>
                  </a:cubicBezTo>
                  <a:lnTo>
                    <a:pt x="3736" y="1081"/>
                  </a:lnTo>
                  <a:lnTo>
                    <a:pt x="17882" y="1081"/>
                  </a:lnTo>
                  <a:cubicBezTo>
                    <a:pt x="18085" y="1081"/>
                    <a:pt x="18238" y="1080"/>
                    <a:pt x="18368" y="1092"/>
                  </a:cubicBezTo>
                  <a:cubicBezTo>
                    <a:pt x="18498" y="1104"/>
                    <a:pt x="18604" y="1127"/>
                    <a:pt x="18714" y="1174"/>
                  </a:cubicBezTo>
                  <a:cubicBezTo>
                    <a:pt x="18834" y="1232"/>
                    <a:pt x="18941" y="1325"/>
                    <a:pt x="19029" y="1443"/>
                  </a:cubicBezTo>
                  <a:cubicBezTo>
                    <a:pt x="19117" y="1561"/>
                    <a:pt x="19186" y="1704"/>
                    <a:pt x="19230" y="1865"/>
                  </a:cubicBezTo>
                  <a:cubicBezTo>
                    <a:pt x="19265" y="2012"/>
                    <a:pt x="19282" y="2154"/>
                    <a:pt x="19291" y="2329"/>
                  </a:cubicBezTo>
                  <a:cubicBezTo>
                    <a:pt x="19300" y="2504"/>
                    <a:pt x="19299" y="2712"/>
                    <a:pt x="19299" y="2989"/>
                  </a:cubicBezTo>
                  <a:lnTo>
                    <a:pt x="19299" y="13087"/>
                  </a:lnTo>
                  <a:cubicBezTo>
                    <a:pt x="19303" y="13404"/>
                    <a:pt x="19500" y="13655"/>
                    <a:pt x="19736" y="13644"/>
                  </a:cubicBezTo>
                  <a:cubicBezTo>
                    <a:pt x="19960" y="13634"/>
                    <a:pt x="20138" y="13388"/>
                    <a:pt x="20140" y="13087"/>
                  </a:cubicBezTo>
                  <a:lnTo>
                    <a:pt x="20140" y="3518"/>
                  </a:lnTo>
                  <a:cubicBezTo>
                    <a:pt x="20140" y="3008"/>
                    <a:pt x="20140" y="2626"/>
                    <a:pt x="20124" y="2303"/>
                  </a:cubicBezTo>
                  <a:cubicBezTo>
                    <a:pt x="20108" y="1981"/>
                    <a:pt x="20076" y="1718"/>
                    <a:pt x="20012" y="1447"/>
                  </a:cubicBezTo>
                  <a:cubicBezTo>
                    <a:pt x="19932" y="1151"/>
                    <a:pt x="19805" y="886"/>
                    <a:pt x="19642" y="668"/>
                  </a:cubicBezTo>
                  <a:cubicBezTo>
                    <a:pt x="19480" y="450"/>
                    <a:pt x="19282" y="279"/>
                    <a:pt x="19061" y="172"/>
                  </a:cubicBezTo>
                  <a:cubicBezTo>
                    <a:pt x="18859" y="86"/>
                    <a:pt x="18663" y="43"/>
                    <a:pt x="18423" y="21"/>
                  </a:cubicBezTo>
                  <a:cubicBezTo>
                    <a:pt x="18184" y="0"/>
                    <a:pt x="17902" y="0"/>
                    <a:pt x="17527" y="0"/>
                  </a:cubicBezTo>
                  <a:lnTo>
                    <a:pt x="4096" y="0"/>
                  </a:lnTo>
                  <a:lnTo>
                    <a:pt x="4084" y="0"/>
                  </a:lnTo>
                  <a:close/>
                  <a:moveTo>
                    <a:pt x="4027" y="2404"/>
                  </a:moveTo>
                  <a:cubicBezTo>
                    <a:pt x="3837" y="2404"/>
                    <a:pt x="3741" y="2405"/>
                    <a:pt x="3639" y="2448"/>
                  </a:cubicBezTo>
                  <a:cubicBezTo>
                    <a:pt x="3528" y="2502"/>
                    <a:pt x="3440" y="2620"/>
                    <a:pt x="3400" y="2770"/>
                  </a:cubicBezTo>
                  <a:cubicBezTo>
                    <a:pt x="3367" y="2907"/>
                    <a:pt x="3367" y="3036"/>
                    <a:pt x="3367" y="3289"/>
                  </a:cubicBezTo>
                  <a:lnTo>
                    <a:pt x="3367" y="14828"/>
                  </a:lnTo>
                  <a:cubicBezTo>
                    <a:pt x="3367" y="15085"/>
                    <a:pt x="3367" y="15214"/>
                    <a:pt x="3400" y="15351"/>
                  </a:cubicBezTo>
                  <a:cubicBezTo>
                    <a:pt x="3440" y="15501"/>
                    <a:pt x="3528" y="15618"/>
                    <a:pt x="3639" y="15673"/>
                  </a:cubicBezTo>
                  <a:cubicBezTo>
                    <a:pt x="3741" y="15716"/>
                    <a:pt x="3837" y="15716"/>
                    <a:pt x="4027" y="15716"/>
                  </a:cubicBezTo>
                  <a:lnTo>
                    <a:pt x="17725" y="15716"/>
                  </a:lnTo>
                  <a:cubicBezTo>
                    <a:pt x="17917" y="15716"/>
                    <a:pt x="18013" y="15716"/>
                    <a:pt x="18115" y="15673"/>
                  </a:cubicBezTo>
                  <a:cubicBezTo>
                    <a:pt x="18227" y="15618"/>
                    <a:pt x="18315" y="15501"/>
                    <a:pt x="18355" y="15351"/>
                  </a:cubicBezTo>
                  <a:cubicBezTo>
                    <a:pt x="18387" y="15214"/>
                    <a:pt x="18387" y="15086"/>
                    <a:pt x="18387" y="14832"/>
                  </a:cubicBezTo>
                  <a:lnTo>
                    <a:pt x="18387" y="3293"/>
                  </a:lnTo>
                  <a:cubicBezTo>
                    <a:pt x="18387" y="3036"/>
                    <a:pt x="18387" y="2907"/>
                    <a:pt x="18355" y="2770"/>
                  </a:cubicBezTo>
                  <a:cubicBezTo>
                    <a:pt x="18315" y="2620"/>
                    <a:pt x="18227" y="2502"/>
                    <a:pt x="18115" y="2448"/>
                  </a:cubicBezTo>
                  <a:cubicBezTo>
                    <a:pt x="18013" y="2404"/>
                    <a:pt x="17917" y="2404"/>
                    <a:pt x="17728" y="2404"/>
                  </a:cubicBezTo>
                  <a:lnTo>
                    <a:pt x="4030" y="2404"/>
                  </a:lnTo>
                  <a:lnTo>
                    <a:pt x="4027" y="2404"/>
                  </a:lnTo>
                  <a:close/>
                  <a:moveTo>
                    <a:pt x="4329" y="3511"/>
                  </a:moveTo>
                  <a:lnTo>
                    <a:pt x="4330" y="3511"/>
                  </a:lnTo>
                  <a:lnTo>
                    <a:pt x="17426" y="3511"/>
                  </a:lnTo>
                  <a:cubicBezTo>
                    <a:pt x="17460" y="3511"/>
                    <a:pt x="17477" y="3511"/>
                    <a:pt x="17496" y="3519"/>
                  </a:cubicBezTo>
                  <a:cubicBezTo>
                    <a:pt x="17516" y="3529"/>
                    <a:pt x="17531" y="3550"/>
                    <a:pt x="17539" y="3577"/>
                  </a:cubicBezTo>
                  <a:cubicBezTo>
                    <a:pt x="17545" y="3602"/>
                    <a:pt x="17545" y="3625"/>
                    <a:pt x="17545" y="3672"/>
                  </a:cubicBezTo>
                  <a:lnTo>
                    <a:pt x="17545" y="14450"/>
                  </a:lnTo>
                  <a:cubicBezTo>
                    <a:pt x="17545" y="14496"/>
                    <a:pt x="17545" y="14519"/>
                    <a:pt x="17539" y="14544"/>
                  </a:cubicBezTo>
                  <a:cubicBezTo>
                    <a:pt x="17531" y="14571"/>
                    <a:pt x="17516" y="14592"/>
                    <a:pt x="17496" y="14602"/>
                  </a:cubicBezTo>
                  <a:cubicBezTo>
                    <a:pt x="17477" y="14610"/>
                    <a:pt x="17460" y="14609"/>
                    <a:pt x="17425" y="14609"/>
                  </a:cubicBezTo>
                  <a:lnTo>
                    <a:pt x="16039" y="14609"/>
                  </a:lnTo>
                  <a:lnTo>
                    <a:pt x="16039" y="7765"/>
                  </a:lnTo>
                  <a:cubicBezTo>
                    <a:pt x="16039" y="7461"/>
                    <a:pt x="15855" y="7214"/>
                    <a:pt x="15628" y="7214"/>
                  </a:cubicBezTo>
                  <a:cubicBezTo>
                    <a:pt x="15402" y="7214"/>
                    <a:pt x="15217" y="7461"/>
                    <a:pt x="15217" y="7765"/>
                  </a:cubicBezTo>
                  <a:lnTo>
                    <a:pt x="15217" y="14609"/>
                  </a:lnTo>
                  <a:lnTo>
                    <a:pt x="13668" y="14609"/>
                  </a:lnTo>
                  <a:lnTo>
                    <a:pt x="13668" y="11786"/>
                  </a:lnTo>
                  <a:cubicBezTo>
                    <a:pt x="13668" y="11482"/>
                    <a:pt x="13484" y="11235"/>
                    <a:pt x="13258" y="11235"/>
                  </a:cubicBezTo>
                  <a:cubicBezTo>
                    <a:pt x="13031" y="11235"/>
                    <a:pt x="12847" y="11482"/>
                    <a:pt x="12847" y="11786"/>
                  </a:cubicBezTo>
                  <a:lnTo>
                    <a:pt x="12847" y="14609"/>
                  </a:lnTo>
                  <a:lnTo>
                    <a:pt x="11297" y="14609"/>
                  </a:lnTo>
                  <a:lnTo>
                    <a:pt x="11297" y="10366"/>
                  </a:lnTo>
                  <a:cubicBezTo>
                    <a:pt x="11297" y="10062"/>
                    <a:pt x="11113" y="9815"/>
                    <a:pt x="10886" y="9815"/>
                  </a:cubicBezTo>
                  <a:cubicBezTo>
                    <a:pt x="10660" y="9815"/>
                    <a:pt x="10476" y="10062"/>
                    <a:pt x="10476" y="10366"/>
                  </a:cubicBezTo>
                  <a:lnTo>
                    <a:pt x="10476" y="14609"/>
                  </a:lnTo>
                  <a:lnTo>
                    <a:pt x="8926" y="14609"/>
                  </a:lnTo>
                  <a:lnTo>
                    <a:pt x="8926" y="13875"/>
                  </a:lnTo>
                  <a:cubicBezTo>
                    <a:pt x="8926" y="13571"/>
                    <a:pt x="8743" y="13324"/>
                    <a:pt x="8516" y="13324"/>
                  </a:cubicBezTo>
                  <a:cubicBezTo>
                    <a:pt x="8289" y="13324"/>
                    <a:pt x="8105" y="13571"/>
                    <a:pt x="8105" y="13875"/>
                  </a:cubicBezTo>
                  <a:lnTo>
                    <a:pt x="8105" y="14609"/>
                  </a:lnTo>
                  <a:lnTo>
                    <a:pt x="6555" y="14609"/>
                  </a:lnTo>
                  <a:lnTo>
                    <a:pt x="6555" y="12061"/>
                  </a:lnTo>
                  <a:cubicBezTo>
                    <a:pt x="6555" y="11757"/>
                    <a:pt x="6372" y="11511"/>
                    <a:pt x="6145" y="11511"/>
                  </a:cubicBezTo>
                  <a:cubicBezTo>
                    <a:pt x="5918" y="11511"/>
                    <a:pt x="5734" y="11757"/>
                    <a:pt x="5734" y="12061"/>
                  </a:cubicBezTo>
                  <a:lnTo>
                    <a:pt x="5734" y="14609"/>
                  </a:lnTo>
                  <a:lnTo>
                    <a:pt x="4329" y="14609"/>
                  </a:lnTo>
                  <a:cubicBezTo>
                    <a:pt x="4295" y="14609"/>
                    <a:pt x="4278" y="14610"/>
                    <a:pt x="4259" y="14602"/>
                  </a:cubicBezTo>
                  <a:cubicBezTo>
                    <a:pt x="4239" y="14592"/>
                    <a:pt x="4223" y="14571"/>
                    <a:pt x="4216" y="14544"/>
                  </a:cubicBezTo>
                  <a:cubicBezTo>
                    <a:pt x="4210" y="14519"/>
                    <a:pt x="4210" y="14496"/>
                    <a:pt x="4210" y="14449"/>
                  </a:cubicBezTo>
                  <a:lnTo>
                    <a:pt x="4210" y="3671"/>
                  </a:lnTo>
                  <a:cubicBezTo>
                    <a:pt x="4210" y="3625"/>
                    <a:pt x="4210" y="3602"/>
                    <a:pt x="4216" y="3577"/>
                  </a:cubicBezTo>
                  <a:cubicBezTo>
                    <a:pt x="4223" y="3550"/>
                    <a:pt x="4239" y="3529"/>
                    <a:pt x="4259" y="3519"/>
                  </a:cubicBezTo>
                  <a:cubicBezTo>
                    <a:pt x="4277" y="3511"/>
                    <a:pt x="4295" y="3511"/>
                    <a:pt x="4329" y="3511"/>
                  </a:cubicBezTo>
                  <a:close/>
                  <a:moveTo>
                    <a:pt x="15628" y="5213"/>
                  </a:moveTo>
                  <a:cubicBezTo>
                    <a:pt x="15402" y="5213"/>
                    <a:pt x="15217" y="5459"/>
                    <a:pt x="15217" y="5763"/>
                  </a:cubicBezTo>
                  <a:lnTo>
                    <a:pt x="15217" y="5811"/>
                  </a:lnTo>
                  <a:cubicBezTo>
                    <a:pt x="15217" y="6115"/>
                    <a:pt x="15402" y="6361"/>
                    <a:pt x="15628" y="6361"/>
                  </a:cubicBezTo>
                  <a:cubicBezTo>
                    <a:pt x="15855" y="6361"/>
                    <a:pt x="16039" y="6115"/>
                    <a:pt x="16039" y="5811"/>
                  </a:cubicBezTo>
                  <a:lnTo>
                    <a:pt x="16039" y="5763"/>
                  </a:lnTo>
                  <a:cubicBezTo>
                    <a:pt x="16039" y="5459"/>
                    <a:pt x="15855" y="5213"/>
                    <a:pt x="15628" y="5213"/>
                  </a:cubicBezTo>
                  <a:close/>
                  <a:moveTo>
                    <a:pt x="10886" y="7815"/>
                  </a:moveTo>
                  <a:cubicBezTo>
                    <a:pt x="10660" y="7815"/>
                    <a:pt x="10476" y="8061"/>
                    <a:pt x="10476" y="8365"/>
                  </a:cubicBezTo>
                  <a:lnTo>
                    <a:pt x="10476" y="8413"/>
                  </a:lnTo>
                  <a:cubicBezTo>
                    <a:pt x="10476" y="8717"/>
                    <a:pt x="10660" y="8963"/>
                    <a:pt x="10886" y="8963"/>
                  </a:cubicBezTo>
                  <a:cubicBezTo>
                    <a:pt x="11113" y="8963"/>
                    <a:pt x="11297" y="8717"/>
                    <a:pt x="11297" y="8413"/>
                  </a:cubicBezTo>
                  <a:lnTo>
                    <a:pt x="11297" y="8365"/>
                  </a:lnTo>
                  <a:cubicBezTo>
                    <a:pt x="11297" y="8061"/>
                    <a:pt x="11113" y="7815"/>
                    <a:pt x="10886" y="7815"/>
                  </a:cubicBezTo>
                  <a:close/>
                  <a:moveTo>
                    <a:pt x="13258" y="9234"/>
                  </a:moveTo>
                  <a:cubicBezTo>
                    <a:pt x="13031" y="9234"/>
                    <a:pt x="12847" y="9480"/>
                    <a:pt x="12847" y="9784"/>
                  </a:cubicBezTo>
                  <a:lnTo>
                    <a:pt x="12847" y="9832"/>
                  </a:lnTo>
                  <a:cubicBezTo>
                    <a:pt x="12847" y="10136"/>
                    <a:pt x="13031" y="10382"/>
                    <a:pt x="13258" y="10382"/>
                  </a:cubicBezTo>
                  <a:cubicBezTo>
                    <a:pt x="13484" y="10382"/>
                    <a:pt x="13668" y="10136"/>
                    <a:pt x="13668" y="9832"/>
                  </a:cubicBezTo>
                  <a:lnTo>
                    <a:pt x="13668" y="9784"/>
                  </a:lnTo>
                  <a:cubicBezTo>
                    <a:pt x="13668" y="9480"/>
                    <a:pt x="13484" y="9234"/>
                    <a:pt x="13258" y="9234"/>
                  </a:cubicBezTo>
                  <a:close/>
                  <a:moveTo>
                    <a:pt x="6145" y="9510"/>
                  </a:moveTo>
                  <a:cubicBezTo>
                    <a:pt x="5918" y="9510"/>
                    <a:pt x="5734" y="9756"/>
                    <a:pt x="5734" y="10060"/>
                  </a:cubicBezTo>
                  <a:lnTo>
                    <a:pt x="5734" y="10108"/>
                  </a:lnTo>
                  <a:cubicBezTo>
                    <a:pt x="5734" y="10412"/>
                    <a:pt x="5918" y="10658"/>
                    <a:pt x="6145" y="10658"/>
                  </a:cubicBezTo>
                  <a:cubicBezTo>
                    <a:pt x="6372" y="10658"/>
                    <a:pt x="6555" y="10412"/>
                    <a:pt x="6555" y="10108"/>
                  </a:cubicBezTo>
                  <a:lnTo>
                    <a:pt x="6555" y="10060"/>
                  </a:lnTo>
                  <a:cubicBezTo>
                    <a:pt x="6555" y="9756"/>
                    <a:pt x="6372" y="9510"/>
                    <a:pt x="6145" y="9510"/>
                  </a:cubicBezTo>
                  <a:close/>
                  <a:moveTo>
                    <a:pt x="8516" y="11324"/>
                  </a:moveTo>
                  <a:cubicBezTo>
                    <a:pt x="8289" y="11324"/>
                    <a:pt x="8105" y="11570"/>
                    <a:pt x="8105" y="11874"/>
                  </a:cubicBezTo>
                  <a:lnTo>
                    <a:pt x="8105" y="11921"/>
                  </a:lnTo>
                  <a:cubicBezTo>
                    <a:pt x="8105" y="12225"/>
                    <a:pt x="8289" y="12471"/>
                    <a:pt x="8516" y="12471"/>
                  </a:cubicBezTo>
                  <a:cubicBezTo>
                    <a:pt x="8743" y="12471"/>
                    <a:pt x="8926" y="12225"/>
                    <a:pt x="8926" y="11921"/>
                  </a:cubicBezTo>
                  <a:lnTo>
                    <a:pt x="8926" y="11874"/>
                  </a:lnTo>
                  <a:cubicBezTo>
                    <a:pt x="8926" y="11570"/>
                    <a:pt x="8743" y="11324"/>
                    <a:pt x="8516" y="11324"/>
                  </a:cubicBezTo>
                  <a:close/>
                  <a:moveTo>
                    <a:pt x="19662" y="14793"/>
                  </a:moveTo>
                  <a:cubicBezTo>
                    <a:pt x="19550" y="14793"/>
                    <a:pt x="19438" y="14850"/>
                    <a:pt x="19352" y="14964"/>
                  </a:cubicBezTo>
                  <a:cubicBezTo>
                    <a:pt x="19182" y="15193"/>
                    <a:pt x="19182" y="15564"/>
                    <a:pt x="19352" y="15793"/>
                  </a:cubicBezTo>
                  <a:cubicBezTo>
                    <a:pt x="19523" y="16021"/>
                    <a:pt x="19800" y="16021"/>
                    <a:pt x="19970" y="15793"/>
                  </a:cubicBezTo>
                  <a:cubicBezTo>
                    <a:pt x="20141" y="15564"/>
                    <a:pt x="20141" y="15193"/>
                    <a:pt x="19970" y="14964"/>
                  </a:cubicBezTo>
                  <a:cubicBezTo>
                    <a:pt x="19885" y="14850"/>
                    <a:pt x="19773" y="14793"/>
                    <a:pt x="19662" y="14793"/>
                  </a:cubicBezTo>
                  <a:close/>
                  <a:moveTo>
                    <a:pt x="13008" y="18077"/>
                  </a:moveTo>
                  <a:lnTo>
                    <a:pt x="20770" y="18077"/>
                  </a:lnTo>
                  <a:lnTo>
                    <a:pt x="20770" y="18505"/>
                  </a:lnTo>
                  <a:cubicBezTo>
                    <a:pt x="20761" y="19013"/>
                    <a:pt x="20612" y="19498"/>
                    <a:pt x="20351" y="19867"/>
                  </a:cubicBezTo>
                  <a:cubicBezTo>
                    <a:pt x="20076" y="20256"/>
                    <a:pt x="19697" y="20486"/>
                    <a:pt x="19297" y="20506"/>
                  </a:cubicBezTo>
                  <a:lnTo>
                    <a:pt x="2309" y="20506"/>
                  </a:lnTo>
                  <a:cubicBezTo>
                    <a:pt x="1854" y="20501"/>
                    <a:pt x="1427" y="20216"/>
                    <a:pt x="1150" y="19734"/>
                  </a:cubicBezTo>
                  <a:cubicBezTo>
                    <a:pt x="963" y="19408"/>
                    <a:pt x="857" y="19012"/>
                    <a:pt x="849" y="18601"/>
                  </a:cubicBezTo>
                  <a:lnTo>
                    <a:pt x="849" y="18087"/>
                  </a:lnTo>
                  <a:lnTo>
                    <a:pt x="8586" y="18087"/>
                  </a:lnTo>
                  <a:cubicBezTo>
                    <a:pt x="8658" y="18462"/>
                    <a:pt x="8811" y="18800"/>
                    <a:pt x="9025" y="19060"/>
                  </a:cubicBezTo>
                  <a:cubicBezTo>
                    <a:pt x="9298" y="19393"/>
                    <a:pt x="9654" y="19578"/>
                    <a:pt x="10023" y="19579"/>
                  </a:cubicBezTo>
                  <a:lnTo>
                    <a:pt x="11549" y="19579"/>
                  </a:lnTo>
                  <a:cubicBezTo>
                    <a:pt x="11928" y="19577"/>
                    <a:pt x="12293" y="19385"/>
                    <a:pt x="12572" y="19042"/>
                  </a:cubicBezTo>
                  <a:cubicBezTo>
                    <a:pt x="12783" y="18782"/>
                    <a:pt x="12934" y="18447"/>
                    <a:pt x="13008" y="1807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3200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407916" y="1092199"/>
            <a:ext cx="1862714" cy="1860927"/>
            <a:chOff x="7789864" y="1587499"/>
            <a:chExt cx="1862714" cy="1860927"/>
          </a:xfrm>
        </p:grpSpPr>
        <p:sp>
          <p:nvSpPr>
            <p:cNvPr id="13" name="Oval 5"/>
            <p:cNvSpPr>
              <a:spLocks noChangeArrowheads="1"/>
            </p:cNvSpPr>
            <p:nvPr/>
          </p:nvSpPr>
          <p:spPr bwMode="auto">
            <a:xfrm>
              <a:off x="7789864" y="1587499"/>
              <a:ext cx="1862714" cy="1860927"/>
            </a:xfrm>
            <a:prstGeom prst="ellipse">
              <a:avLst/>
            </a:prstGeom>
            <a:solidFill>
              <a:srgbClr val="FF6600"/>
            </a:solidFill>
            <a:ln w="76200">
              <a:noFill/>
              <a:miter lim="400000"/>
              <a:headEnd/>
              <a:tailEnd/>
            </a:ln>
          </p:spPr>
          <p:txBody>
            <a:bodyPr wrap="square" lIns="38100" tIns="38100" rIns="38100" bIns="38100" anchor="ctr">
              <a:prstTxWarp prst="textNoShape">
                <a:avLst/>
              </a:prstTxWarp>
              <a:spAutoFit/>
            </a:bodyPr>
            <a:lstStyle/>
            <a:p>
              <a:pPr eaLnBrk="1"/>
              <a:endParaRPr lang="en-US" dirty="0"/>
            </a:p>
          </p:txBody>
        </p:sp>
        <p:pic>
          <p:nvPicPr>
            <p:cNvPr id="59" name="Picture 58" descr="event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5801" y="2035011"/>
              <a:ext cx="863686" cy="896744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665501" y="1111129"/>
            <a:ext cx="1862714" cy="1860927"/>
            <a:chOff x="679149" y="1606429"/>
            <a:chExt cx="1862714" cy="1860927"/>
          </a:xfrm>
        </p:grpSpPr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679149" y="1606429"/>
              <a:ext cx="1862714" cy="1860927"/>
            </a:xfrm>
            <a:prstGeom prst="ellipse">
              <a:avLst/>
            </a:prstGeom>
            <a:solidFill>
              <a:srgbClr val="1363A1"/>
            </a:solidFill>
            <a:ln w="76200">
              <a:noFill/>
              <a:miter lim="400000"/>
              <a:headEnd/>
              <a:tailEnd/>
            </a:ln>
          </p:spPr>
          <p:txBody>
            <a:bodyPr wrap="square" lIns="38100" tIns="38100" rIns="38100" bIns="38100" anchor="ctr">
              <a:prstTxWarp prst="textNoShape">
                <a:avLst/>
              </a:prstTxWarp>
              <a:spAutoFit/>
            </a:bodyPr>
            <a:lstStyle/>
            <a:p>
              <a:pPr eaLnBrk="1"/>
              <a:endParaRPr lang="en-US" dirty="0"/>
            </a:p>
          </p:txBody>
        </p:sp>
        <p:pic>
          <p:nvPicPr>
            <p:cNvPr id="62" name="Picture 61" descr="endo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26" y="1929127"/>
              <a:ext cx="1164909" cy="1164909"/>
            </a:xfrm>
            <a:prstGeom prst="rect">
              <a:avLst/>
            </a:prstGeom>
          </p:spPr>
        </p:pic>
      </p:grpSp>
      <p:sp>
        <p:nvSpPr>
          <p:cNvPr id="28" name="Oval 5"/>
          <p:cNvSpPr>
            <a:spLocks noChangeArrowheads="1"/>
          </p:cNvSpPr>
          <p:nvPr/>
        </p:nvSpPr>
        <p:spPr bwMode="auto">
          <a:xfrm>
            <a:off x="9643116" y="1104899"/>
            <a:ext cx="1862714" cy="1860927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76200">
            <a:noFill/>
            <a:miter lim="400000"/>
            <a:headEnd/>
            <a:tailEnd/>
          </a:ln>
        </p:spPr>
        <p:txBody>
          <a:bodyPr wrap="square" lIns="38100" tIns="38100" rIns="38100" bIns="38100" anchor="ctr">
            <a:prstTxWarp prst="textNoShape">
              <a:avLst/>
            </a:prstTxWarp>
            <a:spAutoFit/>
          </a:bodyPr>
          <a:lstStyle/>
          <a:p>
            <a:pPr eaLnBrk="1"/>
            <a:endParaRPr lang="en-US" dirty="0"/>
          </a:p>
        </p:txBody>
      </p:sp>
      <p:pic>
        <p:nvPicPr>
          <p:cNvPr id="31" name="Picture 30" descr="bullsey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3452" y="1308100"/>
            <a:ext cx="1447800" cy="1447800"/>
          </a:xfrm>
          <a:prstGeom prst="rect">
            <a:avLst/>
          </a:prstGeom>
        </p:spPr>
      </p:pic>
      <p:sp>
        <p:nvSpPr>
          <p:cNvPr id="41" name="Text Box 3"/>
          <p:cNvSpPr txBox="1">
            <a:spLocks/>
          </p:cNvSpPr>
          <p:nvPr/>
        </p:nvSpPr>
        <p:spPr bwMode="auto">
          <a:xfrm>
            <a:off x="500329" y="3203122"/>
            <a:ext cx="2172446" cy="38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prstTxWarp prst="textNoShape">
              <a:avLst/>
            </a:prstTxWarp>
            <a:noAutofit/>
          </a:bodyPr>
          <a:lstStyle/>
          <a:p>
            <a:pPr algn="ctr" eaLnBrk="1"/>
            <a:r>
              <a:rPr lang="es-ES_tradnl" sz="2400" b="1" dirty="0" smtClean="0">
                <a:solidFill>
                  <a:srgbClr val="1363A1"/>
                </a:solidFill>
                <a:latin typeface="Arial"/>
                <a:ea typeface="Dosis" charset="0"/>
                <a:cs typeface="Arial"/>
              </a:rPr>
              <a:t>Comunicación interna</a:t>
            </a:r>
            <a:endParaRPr lang="es-ES_tradnl" sz="2400" b="1" dirty="0">
              <a:solidFill>
                <a:srgbClr val="1363A1"/>
              </a:solidFill>
              <a:latin typeface="Arial"/>
              <a:ea typeface="Dosis" charset="0"/>
              <a:cs typeface="Arial"/>
              <a:sym typeface="Poppins Medium" charset="0"/>
            </a:endParaRPr>
          </a:p>
        </p:txBody>
      </p:sp>
      <p:sp>
        <p:nvSpPr>
          <p:cNvPr id="45" name="Text Box 3"/>
          <p:cNvSpPr txBox="1">
            <a:spLocks/>
          </p:cNvSpPr>
          <p:nvPr/>
        </p:nvSpPr>
        <p:spPr bwMode="auto">
          <a:xfrm>
            <a:off x="2837129" y="3203122"/>
            <a:ext cx="2051423" cy="38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prstTxWarp prst="textNoShape">
              <a:avLst/>
            </a:prstTxWarp>
            <a:normAutofit fontScale="55000" lnSpcReduction="20000"/>
          </a:bodyPr>
          <a:lstStyle/>
          <a:p>
            <a:pPr algn="ctr" eaLnBrk="1"/>
            <a:r>
              <a:rPr lang="en-US" sz="4000" b="1" dirty="0" smtClean="0">
                <a:solidFill>
                  <a:srgbClr val="10AAC3"/>
                </a:solidFill>
                <a:latin typeface="Arial"/>
                <a:ea typeface="Dosis" charset="0"/>
                <a:cs typeface="Arial"/>
              </a:rPr>
              <a:t>Segue Viagem</a:t>
            </a:r>
            <a:endParaRPr lang="pt-BR" sz="4000" b="1" dirty="0">
              <a:solidFill>
                <a:srgbClr val="10AAC3"/>
              </a:solidFill>
              <a:latin typeface="Arial"/>
              <a:ea typeface="Dosis" charset="0"/>
              <a:cs typeface="Arial"/>
              <a:sym typeface="Poppins Medium" charset="0"/>
            </a:endParaRPr>
          </a:p>
        </p:txBody>
      </p:sp>
      <p:sp>
        <p:nvSpPr>
          <p:cNvPr id="48" name="Text Box 3"/>
          <p:cNvSpPr txBox="1">
            <a:spLocks/>
          </p:cNvSpPr>
          <p:nvPr/>
        </p:nvSpPr>
        <p:spPr bwMode="auto">
          <a:xfrm>
            <a:off x="5110429" y="3203122"/>
            <a:ext cx="2051423" cy="38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prstTxWarp prst="textNoShape">
              <a:avLst/>
            </a:prstTxWarp>
            <a:normAutofit/>
          </a:bodyPr>
          <a:lstStyle/>
          <a:p>
            <a:pPr algn="ctr" eaLnBrk="1"/>
            <a:r>
              <a:rPr lang="en-US" sz="2200" b="1" dirty="0" smtClean="0">
                <a:solidFill>
                  <a:srgbClr val="275EA1"/>
                </a:solidFill>
                <a:latin typeface="Arial"/>
                <a:ea typeface="Dosis" charset="0"/>
                <a:cs typeface="Arial"/>
              </a:rPr>
              <a:t>Digital</a:t>
            </a:r>
            <a:endParaRPr lang="pt-BR" sz="2200" b="1" dirty="0">
              <a:solidFill>
                <a:srgbClr val="275EA1"/>
              </a:solidFill>
              <a:latin typeface="Arial"/>
              <a:ea typeface="Dosis" charset="0"/>
              <a:cs typeface="Arial"/>
              <a:sym typeface="Poppins Medium" charset="0"/>
            </a:endParaRPr>
          </a:p>
        </p:txBody>
      </p:sp>
      <p:sp>
        <p:nvSpPr>
          <p:cNvPr id="51" name="Text Box 3"/>
          <p:cNvSpPr txBox="1">
            <a:spLocks/>
          </p:cNvSpPr>
          <p:nvPr/>
        </p:nvSpPr>
        <p:spPr bwMode="auto">
          <a:xfrm>
            <a:off x="7345629" y="3203122"/>
            <a:ext cx="2051423" cy="38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prstTxWarp prst="textNoShape">
              <a:avLst/>
            </a:prstTxWarp>
            <a:normAutofit/>
          </a:bodyPr>
          <a:lstStyle/>
          <a:p>
            <a:pPr algn="ctr" eaLnBrk="1"/>
            <a:r>
              <a:rPr lang="en-US" sz="2200" b="1" dirty="0" smtClean="0">
                <a:solidFill>
                  <a:srgbClr val="FF6600"/>
                </a:solidFill>
                <a:latin typeface="Arial"/>
                <a:ea typeface="Dosis" charset="0"/>
                <a:cs typeface="Arial"/>
              </a:rPr>
              <a:t>Eventos</a:t>
            </a:r>
            <a:endParaRPr lang="pt-BR" sz="2200" b="1" dirty="0">
              <a:solidFill>
                <a:srgbClr val="FF6600"/>
              </a:solidFill>
              <a:latin typeface="Arial"/>
              <a:ea typeface="Dosis" charset="0"/>
              <a:cs typeface="Arial"/>
              <a:sym typeface="Poppins Medium" charset="0"/>
            </a:endParaRPr>
          </a:p>
        </p:txBody>
      </p:sp>
      <p:sp>
        <p:nvSpPr>
          <p:cNvPr id="56" name="Text Box 3"/>
          <p:cNvSpPr txBox="1">
            <a:spLocks/>
          </p:cNvSpPr>
          <p:nvPr/>
        </p:nvSpPr>
        <p:spPr bwMode="auto">
          <a:xfrm>
            <a:off x="9606229" y="3203122"/>
            <a:ext cx="2051423" cy="38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prstTxWarp prst="textNoShape">
              <a:avLst/>
            </a:prstTxWarp>
            <a:normAutofit/>
          </a:bodyPr>
          <a:lstStyle/>
          <a:p>
            <a:pPr algn="ctr" eaLnBrk="1"/>
            <a:r>
              <a:rPr lang="es-ES_tradnl" sz="2200" b="1" dirty="0" smtClean="0">
                <a:solidFill>
                  <a:srgbClr val="000000"/>
                </a:solidFill>
                <a:latin typeface="Arial"/>
                <a:ea typeface="Dosis" charset="0"/>
                <a:cs typeface="Arial"/>
              </a:rPr>
              <a:t>Otras acciones</a:t>
            </a:r>
            <a:endParaRPr lang="es-ES_tradnl" sz="2200" b="1" dirty="0">
              <a:solidFill>
                <a:srgbClr val="000000"/>
              </a:solidFill>
              <a:latin typeface="Arial"/>
              <a:ea typeface="Dosis" charset="0"/>
              <a:cs typeface="Arial"/>
              <a:sym typeface="Poppins Medium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81652" y="4081636"/>
            <a:ext cx="2057400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>
              <a:lnSpc>
                <a:spcPct val="150000"/>
              </a:lnSpc>
            </a:pPr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Intranet - plataforma interactiva que se comunica directamente con todas las áreas de la compañía </a:t>
            </a:r>
          </a:p>
          <a:p>
            <a:pPr algn="ctr"/>
            <a:endParaRPr lang="es-ES_tradnl" dirty="0"/>
          </a:p>
        </p:txBody>
      </p:sp>
      <p:sp>
        <p:nvSpPr>
          <p:cNvPr id="63" name="TextBox 62"/>
          <p:cNvSpPr txBox="1"/>
          <p:nvPr/>
        </p:nvSpPr>
        <p:spPr>
          <a:xfrm>
            <a:off x="2805752" y="3644900"/>
            <a:ext cx="2057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 </a:t>
            </a:r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Revista impresa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SV Digital        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Medios sociales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Canal en YouTube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167157" y="3644900"/>
            <a:ext cx="21470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Banner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Notificaciones push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TREND Cursos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E-mail marketing 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Trade: Panrotas y Mercado&amp;Eventos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225352" y="3644900"/>
            <a:ext cx="2349500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 </a:t>
            </a:r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Convención de Ventas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Amigos de TREND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Entrena el Agente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Acciones de relación con el empleado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Campaña de incentivo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Ferias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9511352" y="3644900"/>
            <a:ext cx="23495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Blitz de ventas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Semanas temáticas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Workshops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Fam tours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Campañas de ventas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Revista Stay Home VHC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MKT by TREND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endParaRPr lang="en-US" sz="1400" dirty="0" smtClean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 rot="5400000">
            <a:off x="1307152" y="4660900"/>
            <a:ext cx="2895600" cy="15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3555052" y="4660900"/>
            <a:ext cx="2895600" cy="15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5400000">
            <a:off x="5815652" y="4660900"/>
            <a:ext cx="2895600" cy="15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rot="5400000">
            <a:off x="8101652" y="4660900"/>
            <a:ext cx="2895600" cy="15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5400000">
            <a:off x="-1169348" y="4660900"/>
            <a:ext cx="2895600" cy="15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5400000">
            <a:off x="10489252" y="4660900"/>
            <a:ext cx="2895600" cy="15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hutterstock_644639371 [Converted].png"/>
          <p:cNvPicPr>
            <a:picLocks noChangeAspect="1"/>
          </p:cNvPicPr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-152400" y="249582"/>
            <a:ext cx="12496800" cy="63588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304800" y="223027"/>
            <a:ext cx="420516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INTRANET</a:t>
            </a:r>
            <a:endParaRPr lang="en-US" sz="3400" b="1" i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54000" y="919489"/>
            <a:ext cx="109982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Todo lo que el empleado TREND necesita saber en un lugar: campañas, promociones, tarifas exclusivas, comunicados y mucho más.</a:t>
            </a:r>
          </a:p>
        </p:txBody>
      </p:sp>
      <p:pic>
        <p:nvPicPr>
          <p:cNvPr id="25" name="Picture 24" descr="shutterstock_33066739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5199" y="1485900"/>
            <a:ext cx="9250346" cy="5346700"/>
          </a:xfrm>
          <a:prstGeom prst="rect">
            <a:avLst/>
          </a:prstGeom>
        </p:spPr>
      </p:pic>
      <p:sp>
        <p:nvSpPr>
          <p:cNvPr id="27" name="Shape 454"/>
          <p:cNvSpPr/>
          <p:nvPr/>
        </p:nvSpPr>
        <p:spPr>
          <a:xfrm>
            <a:off x="6852790" y="1434973"/>
            <a:ext cx="3181236" cy="2476628"/>
          </a:xfrm>
          <a:custGeom>
            <a:avLst/>
            <a:gdLst/>
            <a:ahLst/>
            <a:cxnLst/>
            <a:rect l="0" t="0" r="0" b="0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CEDBE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" name="Shape 454"/>
          <p:cNvSpPr/>
          <p:nvPr/>
        </p:nvSpPr>
        <p:spPr>
          <a:xfrm>
            <a:off x="6852789" y="4120922"/>
            <a:ext cx="3180211" cy="2475830"/>
          </a:xfrm>
          <a:custGeom>
            <a:avLst/>
            <a:gdLst/>
            <a:ahLst/>
            <a:cxnLst/>
            <a:rect l="0" t="0" r="0" b="0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CEDBE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29" name="Picture 28" descr="banners_intra_top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8133" y="1579534"/>
            <a:ext cx="2914991" cy="1871664"/>
          </a:xfrm>
          <a:prstGeom prst="rect">
            <a:avLst/>
          </a:prstGeom>
        </p:spPr>
      </p:pic>
      <p:pic>
        <p:nvPicPr>
          <p:cNvPr id="30" name="Picture 29" descr="banners_intra_topo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8133" y="4259714"/>
            <a:ext cx="2914050" cy="1871061"/>
          </a:xfrm>
          <a:prstGeom prst="rect">
            <a:avLst/>
          </a:prstGeom>
          <a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31" name="TextBox 30"/>
          <p:cNvSpPr txBox="1"/>
          <p:nvPr/>
        </p:nvSpPr>
        <p:spPr>
          <a:xfrm>
            <a:off x="9260185" y="3589990"/>
            <a:ext cx="2268941" cy="407497"/>
          </a:xfrm>
          <a:prstGeom prst="rect">
            <a:avLst/>
          </a:prstGeom>
          <a:noFill/>
        </p:spPr>
        <p:txBody>
          <a:bodyPr wrap="square" lIns="190195" tIns="95098" rIns="190195" bIns="95098" rtlCol="0">
            <a:spAutoFit/>
          </a:bodyPr>
          <a:lstStyle/>
          <a:p>
            <a:r>
              <a:rPr lang="es-ES_tradnl" sz="1400" dirty="0" smtClean="0">
                <a:solidFill>
                  <a:srgbClr val="717171"/>
                </a:solidFill>
                <a:latin typeface="Arial"/>
                <a:cs typeface="Arial"/>
              </a:rPr>
              <a:t>Banner Superior</a:t>
            </a:r>
            <a:endParaRPr lang="es-ES_tradnl" sz="1400" dirty="0">
              <a:solidFill>
                <a:srgbClr val="717171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453513" y="6178806"/>
            <a:ext cx="2997016" cy="407497"/>
          </a:xfrm>
          <a:prstGeom prst="rect">
            <a:avLst/>
          </a:prstGeom>
          <a:noFill/>
        </p:spPr>
        <p:txBody>
          <a:bodyPr wrap="square" lIns="190195" tIns="95098" rIns="190195" bIns="95098" rtlCol="0">
            <a:spAutoFit/>
          </a:bodyPr>
          <a:lstStyle/>
          <a:p>
            <a:r>
              <a:rPr lang="es-ES_tradnl" sz="1400" dirty="0" smtClean="0">
                <a:solidFill>
                  <a:srgbClr val="717171"/>
                </a:solidFill>
                <a:latin typeface="Arial"/>
                <a:cs typeface="Arial"/>
              </a:rPr>
              <a:t>Banner Inferior</a:t>
            </a:r>
            <a:endParaRPr lang="es-ES_tradnl" sz="1400" dirty="0">
              <a:solidFill>
                <a:srgbClr val="717171"/>
              </a:solidFill>
              <a:latin typeface="Arial"/>
              <a:cs typeface="Arial"/>
            </a:endParaRPr>
          </a:p>
        </p:txBody>
      </p:sp>
      <p:pic>
        <p:nvPicPr>
          <p:cNvPr id="34" name="Picture 33" descr="Untitled-1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03200"/>
            <a:ext cx="673100" cy="673100"/>
          </a:xfrm>
          <a:prstGeom prst="rect">
            <a:avLst/>
          </a:prstGeom>
        </p:spPr>
      </p:pic>
      <p:pic>
        <p:nvPicPr>
          <p:cNvPr id="13" name="Picture 12" descr="grupotrend.png"/>
          <p:cNvPicPr>
            <a:picLocks noChangeAspect="1"/>
          </p:cNvPicPr>
          <p:nvPr/>
        </p:nvPicPr>
        <p:blipFill>
          <a:blip r:embed="rId7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96203" y="2101453"/>
            <a:ext cx="6442761" cy="3757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hutterstock_644639371 [Converted].png"/>
          <p:cNvPicPr>
            <a:picLocks noChangeAspect="1"/>
          </p:cNvPicPr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-152400" y="249582"/>
            <a:ext cx="12496800" cy="63588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1041400" y="223027"/>
            <a:ext cx="74168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INTRANET </a:t>
            </a:r>
            <a:r>
              <a:rPr lang="en-US" sz="34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- QUIZ</a:t>
            </a:r>
          </a:p>
          <a:p>
            <a:endParaRPr lang="en-US" sz="3400" b="1" i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07540" y="838795"/>
            <a:ext cx="1193800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_tradnl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Idealizado para promover conocimiento por medio de recreación.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_tradnl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Desarrollado en paralelo con acciones de negocios, como Semanas Temáticas, o para evidenciar algún producto especifico.</a:t>
            </a:r>
            <a:endParaRPr lang="es-ES_tradnl" sz="17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4" name="Picture 33" descr="Untitled-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03200"/>
            <a:ext cx="673100" cy="673100"/>
          </a:xfrm>
          <a:prstGeom prst="rect">
            <a:avLst/>
          </a:prstGeom>
        </p:spPr>
      </p:pic>
      <p:pic>
        <p:nvPicPr>
          <p:cNvPr id="13" name="Picture 12" descr="grupotrend.png"/>
          <p:cNvPicPr>
            <a:picLocks noChangeAspect="1"/>
          </p:cNvPicPr>
          <p:nvPr/>
        </p:nvPicPr>
        <p:blipFill>
          <a:blip r:embed="rId4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14" name="Picture 13" descr="Perspective-Website-PSD-Mock-Up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28369"/>
            <a:ext cx="8354589" cy="7702931"/>
          </a:xfrm>
          <a:prstGeom prst="rect">
            <a:avLst/>
          </a:prstGeom>
        </p:spPr>
      </p:pic>
      <p:pic>
        <p:nvPicPr>
          <p:cNvPr id="15" name="Picture 14" descr="shutterstock_330667391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2589" y="1721408"/>
            <a:ext cx="7370747" cy="4260292"/>
          </a:xfrm>
          <a:prstGeom prst="rect">
            <a:avLst/>
          </a:prstGeom>
        </p:spPr>
      </p:pic>
      <p:pic>
        <p:nvPicPr>
          <p:cNvPr id="16" name="Picture 15" descr="Captura de Tela 2018-11-28 às 13.55.58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5726" y="2209800"/>
            <a:ext cx="5562710" cy="299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Untitled-2.png"/>
          <p:cNvPicPr>
            <a:picLocks noChangeAspect="1"/>
          </p:cNvPicPr>
          <p:nvPr/>
        </p:nvPicPr>
        <p:blipFill>
          <a:blip r:embed="rId2">
            <a:alphaModFix amt="8000"/>
          </a:blip>
          <a:stretch>
            <a:fillRect/>
          </a:stretch>
        </p:blipFill>
        <p:spPr>
          <a:xfrm>
            <a:off x="288036" y="866140"/>
            <a:ext cx="11082528" cy="57607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1079500" y="248427"/>
            <a:ext cx="10642600" cy="61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REVISTA SEGUE VIAGEM</a:t>
            </a:r>
            <a:endParaRPr lang="en-US" sz="3400" b="1" i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54000" y="919489"/>
            <a:ext cx="1159510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Material impreso que lleva a su público las principales </a:t>
            </a:r>
            <a:r>
              <a:rPr lang="es-E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tendencias </a:t>
            </a:r>
            <a:r>
              <a:rPr lang="es-E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del Turismo en Brasil y en el mundo por medio de contenido bilingüe (portugués/inglés) y también disponible en </a:t>
            </a:r>
            <a:r>
              <a:rPr lang="es-ES" sz="1700" dirty="0">
                <a:solidFill>
                  <a:srgbClr val="10AAC3"/>
                </a:solidFill>
                <a:latin typeface="Arial"/>
                <a:cs typeface="Arial"/>
              </a:rPr>
              <a:t>www.segueviagem.com.br</a:t>
            </a:r>
            <a:r>
              <a:rPr lang="es-E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s-E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y </a:t>
            </a:r>
            <a:r>
              <a:rPr lang="es-E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en aplicaciones de Apple Store y Google Play. Sus artículos también son presentados en forma de postajes en medios sociales.</a:t>
            </a:r>
            <a:endParaRPr lang="en-US" sz="1700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3" name="Picture 12" descr="Untitled-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52" y="400812"/>
            <a:ext cx="574548" cy="428829"/>
          </a:xfrm>
          <a:prstGeom prst="rect">
            <a:avLst/>
          </a:prstGeom>
        </p:spPr>
      </p:pic>
      <p:pic>
        <p:nvPicPr>
          <p:cNvPr id="6" name="Picture 5" descr="Magazine-Mockup-Cover-Opening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5829" y="1511300"/>
            <a:ext cx="7276171" cy="6858000"/>
          </a:xfrm>
          <a:prstGeom prst="rect">
            <a:avLst/>
          </a:prstGeom>
        </p:spPr>
      </p:pic>
      <p:pic>
        <p:nvPicPr>
          <p:cNvPr id="7" name="Picture 6" descr="app-store-logo-C07D44823E-seeklogo.co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" y="6040966"/>
            <a:ext cx="1545166" cy="550333"/>
          </a:xfrm>
          <a:prstGeom prst="rect">
            <a:avLst/>
          </a:prstGeom>
        </p:spPr>
      </p:pic>
      <p:pic>
        <p:nvPicPr>
          <p:cNvPr id="8" name="Picture 7" descr="app-store-logo-C07D44823E-seeklogo.co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0400" y="6045200"/>
            <a:ext cx="1502833" cy="50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2046008" y="2494087"/>
            <a:ext cx="38086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2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s-ES_tradnl" sz="9200" b="1" dirty="0" smtClean="0">
                <a:solidFill>
                  <a:srgbClr val="10AAC3"/>
                </a:solidFill>
                <a:latin typeface="Arial"/>
                <a:ea typeface="Adler" charset="0"/>
                <a:cs typeface="Adler" charset="0"/>
              </a:rPr>
              <a:t>10</a:t>
            </a:r>
            <a:r>
              <a:rPr lang="es-ES_tradnl" sz="5900" b="1" dirty="0" smtClean="0">
                <a:solidFill>
                  <a:srgbClr val="10AAC3"/>
                </a:solidFill>
                <a:latin typeface="Arial"/>
                <a:ea typeface="Adler" charset="0"/>
                <a:cs typeface="Adler" charset="0"/>
              </a:rPr>
              <a:t>mil</a:t>
            </a:r>
          </a:p>
          <a:p>
            <a:endParaRPr lang="es-ES_tradnl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978148" y="3716863"/>
            <a:ext cx="220345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_tradnl" sz="21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ejemplares</a:t>
            </a:r>
            <a:endParaRPr lang="es-ES_tradnl" sz="21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152964" y="4123262"/>
            <a:ext cx="40894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_tradnl" sz="21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Periodicidad: trimestral</a:t>
            </a:r>
            <a:endParaRPr lang="es-ES_tradnl" sz="21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5308600" y="3733800"/>
            <a:ext cx="1282700" cy="635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grupotrend.png"/>
          <p:cNvPicPr>
            <a:picLocks noChangeAspect="1"/>
          </p:cNvPicPr>
          <p:nvPr/>
        </p:nvPicPr>
        <p:blipFill>
          <a:blip r:embed="rId7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Untitled-2.png"/>
          <p:cNvPicPr>
            <a:picLocks noChangeAspect="1"/>
          </p:cNvPicPr>
          <p:nvPr/>
        </p:nvPicPr>
        <p:blipFill>
          <a:blip r:embed="rId2">
            <a:alphaModFix amt="8000"/>
          </a:blip>
          <a:stretch>
            <a:fillRect/>
          </a:stretch>
        </p:blipFill>
        <p:spPr>
          <a:xfrm>
            <a:off x="288036" y="866140"/>
            <a:ext cx="11082528" cy="57607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1079500" y="248427"/>
            <a:ext cx="10642600" cy="61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REVISTA SEGUE VIAGEM </a:t>
            </a:r>
            <a:r>
              <a:rPr lang="es-ES_tradnl" sz="34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- ANUNCIOS</a:t>
            </a:r>
            <a:endParaRPr lang="es-ES_tradnl" sz="34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pic>
        <p:nvPicPr>
          <p:cNvPr id="13" name="Picture 12" descr="Untitled-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52" y="400812"/>
            <a:ext cx="574548" cy="428829"/>
          </a:xfrm>
          <a:prstGeom prst="rect">
            <a:avLst/>
          </a:prstGeom>
        </p:spPr>
      </p:pic>
      <p:pic>
        <p:nvPicPr>
          <p:cNvPr id="7" name="Picture 6" descr="app-store-logo-C07D44823E-seeklogo.co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" y="6040966"/>
            <a:ext cx="1545166" cy="550333"/>
          </a:xfrm>
          <a:prstGeom prst="rect">
            <a:avLst/>
          </a:prstGeom>
        </p:spPr>
      </p:pic>
      <p:pic>
        <p:nvPicPr>
          <p:cNvPr id="8" name="Picture 7" descr="app-store-logo-C07D44823E-seeklogo.co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0400" y="6045200"/>
            <a:ext cx="1502833" cy="508000"/>
          </a:xfrm>
          <a:prstGeom prst="rect">
            <a:avLst/>
          </a:prstGeom>
        </p:spPr>
      </p:pic>
      <p:pic>
        <p:nvPicPr>
          <p:cNvPr id="15" name="Picture 14" descr="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0545" y="784141"/>
            <a:ext cx="8833145" cy="5104757"/>
          </a:xfrm>
          <a:prstGeom prst="rect">
            <a:avLst/>
          </a:prstGeom>
        </p:spPr>
      </p:pic>
      <p:pic>
        <p:nvPicPr>
          <p:cNvPr id="9" name="Picture 8" descr="grupotrend.png"/>
          <p:cNvPicPr>
            <a:picLocks noChangeAspect="1"/>
          </p:cNvPicPr>
          <p:nvPr/>
        </p:nvPicPr>
        <p:blipFill>
          <a:blip r:embed="rId7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6" name="Picture 5" descr="Magazine-Mockup-Cover-Opening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4359" y="3415912"/>
            <a:ext cx="5187641" cy="4889500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9268010" y="0"/>
            <a:ext cx="289401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dirty="0" smtClean="0"/>
              <a:t>PORTADA</a:t>
            </a:r>
          </a:p>
          <a:p>
            <a:r>
              <a:rPr lang="es-ES_tradnl" sz="1100" dirty="0" smtClean="0"/>
              <a:t>Cuarta portada/contraportada (última página)</a:t>
            </a:r>
          </a:p>
          <a:p>
            <a:r>
              <a:rPr lang="es-ES_tradnl" sz="1100" dirty="0" smtClean="0"/>
              <a:t>Tamaño: 210 x 280 mm</a:t>
            </a:r>
          </a:p>
          <a:p>
            <a:endParaRPr lang="es-ES_tradnl" sz="1100" dirty="0" smtClean="0"/>
          </a:p>
          <a:p>
            <a:r>
              <a:rPr lang="es-ES_tradnl" sz="1100" dirty="0" smtClean="0"/>
              <a:t>Segunda portada (página 2)</a:t>
            </a:r>
          </a:p>
          <a:p>
            <a:r>
              <a:rPr lang="es-ES_tradnl" sz="1100" dirty="0" smtClean="0"/>
              <a:t>Tamaño: 210 x 280 mm</a:t>
            </a:r>
          </a:p>
          <a:p>
            <a:endParaRPr lang="es-ES_tradnl" sz="1100" dirty="0" smtClean="0"/>
          </a:p>
          <a:p>
            <a:r>
              <a:rPr lang="es-ES_tradnl" sz="1100" dirty="0" smtClean="0"/>
              <a:t>Tercera portada (penúltima página)</a:t>
            </a:r>
          </a:p>
          <a:p>
            <a:r>
              <a:rPr lang="es-ES_tradnl" sz="1100" dirty="0" smtClean="0"/>
              <a:t>Tamaño: 210 x 280 mm</a:t>
            </a:r>
          </a:p>
          <a:p>
            <a:endParaRPr lang="es-ES_tradnl" sz="1100" dirty="0" smtClean="0"/>
          </a:p>
          <a:p>
            <a:r>
              <a:rPr lang="es-ES_tradnl" sz="1100" dirty="0" smtClean="0"/>
              <a:t>DOBLE PÁGINA</a:t>
            </a:r>
          </a:p>
          <a:p>
            <a:r>
              <a:rPr lang="es-ES_tradnl" sz="1100" dirty="0" smtClean="0"/>
              <a:t>2 páginas Tamaño: 420 x 280 mm</a:t>
            </a:r>
          </a:p>
          <a:p>
            <a:endParaRPr lang="es-ES_tradnl" sz="1100" dirty="0" smtClean="0"/>
          </a:p>
          <a:p>
            <a:r>
              <a:rPr lang="es-ES_tradnl" sz="1100" dirty="0" smtClean="0"/>
              <a:t>PÁGINA DOBLE ESPECIAL</a:t>
            </a:r>
          </a:p>
          <a:p>
            <a:r>
              <a:rPr lang="es-ES_tradnl" sz="1100" dirty="0" smtClean="0"/>
              <a:t>2 páginas</a:t>
            </a:r>
          </a:p>
          <a:p>
            <a:r>
              <a:rPr lang="es-ES_tradnl" sz="1100" dirty="0" smtClean="0"/>
              <a:t>Última página + tercera o segunda portada + primera página</a:t>
            </a:r>
          </a:p>
          <a:p>
            <a:r>
              <a:rPr lang="es-ES_tradnl" sz="1100" dirty="0" smtClean="0"/>
              <a:t>Tamaño: 420 x 280 mm</a:t>
            </a:r>
          </a:p>
          <a:p>
            <a:endParaRPr lang="es-ES_tradnl" sz="1100" dirty="0" smtClean="0"/>
          </a:p>
          <a:p>
            <a:r>
              <a:rPr lang="es-ES_tradnl" sz="1100" dirty="0" smtClean="0"/>
              <a:t>PÁGINA INDETERMINADA </a:t>
            </a:r>
          </a:p>
          <a:p>
            <a:r>
              <a:rPr lang="es-ES_tradnl" sz="1100" dirty="0" smtClean="0"/>
              <a:t>1 página</a:t>
            </a:r>
          </a:p>
          <a:p>
            <a:r>
              <a:rPr lang="es-ES_tradnl" sz="1100" dirty="0" smtClean="0"/>
              <a:t>Tamaño: 210 x 280 mm</a:t>
            </a:r>
            <a:endParaRPr lang="es-ES_tradnl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5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EC9BC"/>
      </a:accent1>
      <a:accent2>
        <a:srgbClr val="ECD0D0"/>
      </a:accent2>
      <a:accent3>
        <a:srgbClr val="E1B6B6"/>
      </a:accent3>
      <a:accent4>
        <a:srgbClr val="D69A9A"/>
      </a:accent4>
      <a:accent5>
        <a:srgbClr val="C88F9E"/>
      </a:accent5>
      <a:accent6>
        <a:srgbClr val="C97979"/>
      </a:accent6>
      <a:hlink>
        <a:srgbClr val="A8A8E6"/>
      </a:hlink>
      <a:folHlink>
        <a:srgbClr val="C7C7E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11168</TotalTime>
  <Words>1543</Words>
  <Application>Microsoft Office PowerPoint</Application>
  <PresentationFormat>Widescreen</PresentationFormat>
  <Paragraphs>294</Paragraphs>
  <Slides>39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9" baseType="lpstr">
      <vt:lpstr>SimSun</vt:lpstr>
      <vt:lpstr>Adler</vt:lpstr>
      <vt:lpstr>Arial</vt:lpstr>
      <vt:lpstr>Calibri</vt:lpstr>
      <vt:lpstr>Dosis</vt:lpstr>
      <vt:lpstr>Helvetica Neue Medium</vt:lpstr>
      <vt:lpstr>HelveticaNeueLTStd-LtCn</vt:lpstr>
      <vt:lpstr>Mangal</vt:lpstr>
      <vt:lpstr>Poppins Medium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Thaise Silva</cp:lastModifiedBy>
  <cp:revision>330</cp:revision>
  <cp:lastPrinted>2018-09-01T05:35:45Z</cp:lastPrinted>
  <dcterms:created xsi:type="dcterms:W3CDTF">2018-11-29T17:00:46Z</dcterms:created>
  <dcterms:modified xsi:type="dcterms:W3CDTF">2019-09-12T14:41:14Z</dcterms:modified>
</cp:coreProperties>
</file>